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3"/>
  </p:notesMasterIdLst>
  <p:sldIdLst>
    <p:sldId id="383" r:id="rId2"/>
    <p:sldId id="257" r:id="rId3"/>
    <p:sldId id="384" r:id="rId4"/>
    <p:sldId id="385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2" r:id="rId48"/>
    <p:sldId id="301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  <p:sldId id="339" r:id="rId86"/>
    <p:sldId id="340" r:id="rId87"/>
    <p:sldId id="341" r:id="rId88"/>
    <p:sldId id="342" r:id="rId89"/>
    <p:sldId id="343" r:id="rId90"/>
    <p:sldId id="344" r:id="rId91"/>
    <p:sldId id="345" r:id="rId92"/>
    <p:sldId id="346" r:id="rId93"/>
    <p:sldId id="347" r:id="rId94"/>
    <p:sldId id="348" r:id="rId95"/>
    <p:sldId id="349" r:id="rId96"/>
    <p:sldId id="350" r:id="rId97"/>
    <p:sldId id="351" r:id="rId98"/>
    <p:sldId id="352" r:id="rId99"/>
    <p:sldId id="353" r:id="rId100"/>
    <p:sldId id="354" r:id="rId101"/>
    <p:sldId id="355" r:id="rId102"/>
    <p:sldId id="357" r:id="rId103"/>
    <p:sldId id="358" r:id="rId104"/>
    <p:sldId id="356" r:id="rId105"/>
    <p:sldId id="359" r:id="rId106"/>
    <p:sldId id="360" r:id="rId107"/>
    <p:sldId id="361" r:id="rId108"/>
    <p:sldId id="362" r:id="rId109"/>
    <p:sldId id="363" r:id="rId110"/>
    <p:sldId id="364" r:id="rId111"/>
    <p:sldId id="365" r:id="rId112"/>
    <p:sldId id="366" r:id="rId113"/>
    <p:sldId id="367" r:id="rId114"/>
    <p:sldId id="368" r:id="rId115"/>
    <p:sldId id="369" r:id="rId116"/>
    <p:sldId id="370" r:id="rId117"/>
    <p:sldId id="371" r:id="rId118"/>
    <p:sldId id="372" r:id="rId119"/>
    <p:sldId id="373" r:id="rId120"/>
    <p:sldId id="374" r:id="rId121"/>
    <p:sldId id="375" r:id="rId122"/>
    <p:sldId id="376" r:id="rId123"/>
    <p:sldId id="377" r:id="rId124"/>
    <p:sldId id="378" r:id="rId125"/>
    <p:sldId id="379" r:id="rId126"/>
    <p:sldId id="380" r:id="rId127"/>
    <p:sldId id="381" r:id="rId128"/>
    <p:sldId id="388" r:id="rId129"/>
    <p:sldId id="386" r:id="rId130"/>
    <p:sldId id="387" r:id="rId131"/>
    <p:sldId id="382" r:id="rId1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13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B75E0-2166-400D-9808-F47D01015CC0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82999-4B54-4332-97B2-2F1F088DE77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982999-4B54-4332-97B2-2F1F088DE773}" type="slidenum">
              <a:rPr lang="en-US" smtClean="0"/>
              <a:pPr/>
              <a:t>75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F92F12C-2546-4FA9-90D1-EDA5543BBE8F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699AFDE-10C7-488C-AAD2-2C809848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2F12C-2546-4FA9-90D1-EDA5543BBE8F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AFDE-10C7-488C-AAD2-2C809848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2F12C-2546-4FA9-90D1-EDA5543BBE8F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AFDE-10C7-488C-AAD2-2C809848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52400"/>
            <a:ext cx="7696200" cy="5334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RVG</a:t>
            </a:r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2C945-3BAA-4C62-AC4B-02BDE8EDD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2F12C-2546-4FA9-90D1-EDA5543BBE8F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AFDE-10C7-488C-AAD2-2C8098489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2F12C-2546-4FA9-90D1-EDA5543BBE8F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AFDE-10C7-488C-AAD2-2C8098489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2F12C-2546-4FA9-90D1-EDA5543BBE8F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AFDE-10C7-488C-AAD2-2C8098489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2F12C-2546-4FA9-90D1-EDA5543BBE8F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AFDE-10C7-488C-AAD2-2C809848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2F12C-2546-4FA9-90D1-EDA5543BBE8F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AFDE-10C7-488C-AAD2-2C8098489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92F12C-2546-4FA9-90D1-EDA5543BBE8F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AFDE-10C7-488C-AAD2-2C809848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F92F12C-2546-4FA9-90D1-EDA5543BBE8F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699AFDE-10C7-488C-AAD2-2C809848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F92F12C-2546-4FA9-90D1-EDA5543BBE8F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699AFDE-10C7-488C-AAD2-2C80984895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F92F12C-2546-4FA9-90D1-EDA5543BBE8F}" type="datetimeFigureOut">
              <a:rPr lang="en-US" smtClean="0"/>
              <a:pPr/>
              <a:t>3/4/2023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699AFDE-10C7-488C-AAD2-2C80984895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4257" y="381001"/>
            <a:ext cx="74893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RUNGTA COLLEGE OF DENTAL SCIENCES &amp; RESEARCH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856" y="2467428"/>
            <a:ext cx="41637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Book Antiqua" panose="02040602050305030304" pitchFamily="18" charset="0"/>
              </a:rPr>
              <a:t>TITLE OF THE </a:t>
            </a:r>
            <a:r>
              <a:rPr lang="en-US" sz="2800" dirty="0" smtClean="0">
                <a:latin typeface="Book Antiqua" panose="02040602050305030304" pitchFamily="18" charset="0"/>
              </a:rPr>
              <a:t>TOPIC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>                                  </a:t>
            </a:r>
          </a:p>
          <a:p>
            <a:r>
              <a:rPr lang="en-US" sz="2800" dirty="0" smtClean="0">
                <a:latin typeface="Book Antiqua" panose="02040602050305030304" pitchFamily="18" charset="0"/>
              </a:rPr>
              <a:t>PHYSICAL  AND CHEMICAL INJURIES OF ORAL CAVITY  </a:t>
            </a:r>
            <a:endParaRPr lang="en-US" sz="2800" dirty="0">
              <a:latin typeface="Book Antiqua" panose="0204060205030503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5715000"/>
            <a:ext cx="85452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Book Antiqua" panose="02040602050305030304" pitchFamily="18" charset="0"/>
              </a:rPr>
              <a:t>DEPARTMENT </a:t>
            </a:r>
            <a:r>
              <a:rPr lang="en-US" sz="2800" b="1" dirty="0" smtClean="0">
                <a:latin typeface="Book Antiqua" panose="02040602050305030304" pitchFamily="18" charset="0"/>
              </a:rPr>
              <a:t>OF ORAL PATHOLOGY &amp; MICROBIOLOGY  </a:t>
            </a:r>
            <a:endParaRPr lang="en-US" sz="2800" b="1" dirty="0"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781" r="15781"/>
          <a:stretch/>
        </p:blipFill>
        <p:spPr>
          <a:xfrm>
            <a:off x="0" y="0"/>
            <a:ext cx="1393371" cy="211455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07440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Psycological factors- emotional tension, </a:t>
            </a:r>
          </a:p>
          <a:p>
            <a:pPr eaLnBrk="1" hangingPunct="1">
              <a:buFontTx/>
              <a:buNone/>
            </a:pPr>
            <a:r>
              <a:rPr lang="en-US" smtClean="0"/>
              <a:t>     -fear, rage &amp; rejection which is difficult to express becomes hidden in subconsious mind</a:t>
            </a:r>
            <a:r>
              <a:rPr lang="en-US" smtClean="0">
                <a:sym typeface="Wingdings" pitchFamily="2" charset="2"/>
              </a:rPr>
              <a:t> later expressed as bruxism.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     -in children as a result of nervous tension.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     -associated with nail biting &amp; chewing of toys.</a:t>
            </a:r>
            <a:endParaRPr lang="en-US" smtClean="0"/>
          </a:p>
        </p:txBody>
      </p:sp>
      <p:sp>
        <p:nvSpPr>
          <p:cNvPr id="1331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33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B4EFC62-D5E1-4778-AD8D-BA5E989D2FF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5508625"/>
          </a:xfrm>
        </p:spPr>
        <p:txBody>
          <a:bodyPr/>
          <a:lstStyle/>
          <a:p>
            <a:pPr eaLnBrk="1" hangingPunct="1"/>
            <a:r>
              <a:rPr lang="en-US" smtClean="0">
                <a:sym typeface="Wingdings" pitchFamily="2" charset="2"/>
              </a:rPr>
              <a:t>Initial enlargement of gingival papillae.</a:t>
            </a:r>
            <a:endParaRPr lang="en-US" smtClean="0"/>
          </a:p>
          <a:p>
            <a:pPr eaLnBrk="1" hangingPunct="1"/>
            <a:r>
              <a:rPr lang="en-US" smtClean="0"/>
              <a:t>Gradual increase of surface stippling.</a:t>
            </a:r>
          </a:p>
          <a:p>
            <a:pPr eaLnBrk="1" hangingPunct="1"/>
            <a:r>
              <a:rPr lang="en-US" smtClean="0"/>
              <a:t>Cauliflower, warty, pebbled surface.</a:t>
            </a:r>
          </a:p>
          <a:p>
            <a:pPr eaLnBrk="1" hangingPunct="1"/>
            <a:r>
              <a:rPr lang="en-US" smtClean="0"/>
              <a:t>Leads to clefts between enlarged gingiva</a:t>
            </a:r>
            <a:r>
              <a:rPr lang="en-US" smtClean="0">
                <a:sym typeface="Wingdings" pitchFamily="2" charset="2"/>
              </a:rPr>
              <a:t> may show secondary infection.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Dense, resilent on palpation.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Seen in dentulous patients.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Edentulous areas appear normal.</a:t>
            </a:r>
          </a:p>
        </p:txBody>
      </p:sp>
      <p:sp>
        <p:nvSpPr>
          <p:cNvPr id="10547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054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AE273E1-2C6C-42A3-B6E0-8C10E572D6EB}" type="slidenum">
              <a:rPr lang="en-US" smtClean="0"/>
              <a:pPr/>
              <a:t>100</a:t>
            </a:fld>
            <a:endParaRPr lang="en-US" smtClean="0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HF:</a:t>
            </a:r>
          </a:p>
          <a:p>
            <a:pPr eaLnBrk="1" hangingPunct="1"/>
            <a:r>
              <a:rPr lang="en-US" smtClean="0"/>
              <a:t>Thick stratified squamous epithelium.</a:t>
            </a:r>
          </a:p>
          <a:p>
            <a:pPr eaLnBrk="1" hangingPunct="1"/>
            <a:r>
              <a:rPr lang="en-US" smtClean="0"/>
              <a:t>Long thin rete pegs (test tube pegs); may be confluent with eachother.</a:t>
            </a:r>
          </a:p>
          <a:p>
            <a:pPr eaLnBrk="1" hangingPunct="1"/>
            <a:r>
              <a:rPr lang="en-US" smtClean="0"/>
              <a:t>CT: large collagen bundles.</a:t>
            </a:r>
          </a:p>
          <a:p>
            <a:pPr eaLnBrk="1" hangingPunct="1">
              <a:buFontTx/>
              <a:buNone/>
            </a:pPr>
            <a:r>
              <a:rPr lang="en-US" smtClean="0"/>
              <a:t>       : more fibrocytes, fibroblasts.</a:t>
            </a:r>
          </a:p>
          <a:p>
            <a:pPr eaLnBrk="1" hangingPunct="1">
              <a:buFontTx/>
              <a:buNone/>
            </a:pPr>
            <a:r>
              <a:rPr lang="en-US" smtClean="0"/>
              <a:t>       :less vascularity.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0649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065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D066F0D-19EF-4256-BBEF-ADF0B624265B}" type="slidenum">
              <a:rPr lang="en-US" smtClean="0"/>
              <a:pPr/>
              <a:t>101</a:t>
            </a:fld>
            <a:endParaRPr lang="en-US" smtClean="0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084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LEAD:</a:t>
            </a:r>
          </a:p>
          <a:p>
            <a:pPr eaLnBrk="1" hangingPunct="1"/>
            <a:r>
              <a:rPr lang="en-US" smtClean="0"/>
              <a:t>Lead poisoning/plumbism.</a:t>
            </a:r>
          </a:p>
          <a:p>
            <a:pPr eaLnBrk="1" hangingPunct="1"/>
            <a:r>
              <a:rPr lang="en-US" smtClean="0"/>
              <a:t>Adults- inhalation of lead vapor/dust.</a:t>
            </a:r>
          </a:p>
          <a:p>
            <a:pPr eaLnBrk="1" hangingPunct="1"/>
            <a:r>
              <a:rPr lang="en-US" smtClean="0"/>
              <a:t>Children- by ingestion; chewing on wood painted with lead.</a:t>
            </a:r>
          </a:p>
          <a:p>
            <a:pPr eaLnBrk="1" hangingPunct="1">
              <a:buFontTx/>
              <a:buNone/>
            </a:pPr>
            <a:r>
              <a:rPr lang="en-US" smtClean="0"/>
              <a:t>CF:</a:t>
            </a:r>
          </a:p>
          <a:p>
            <a:pPr eaLnBrk="1" hangingPunct="1"/>
            <a:r>
              <a:rPr lang="en-US" smtClean="0"/>
              <a:t>Serious GI disturbances-nausea, vomiting, colic, constipation.</a:t>
            </a:r>
          </a:p>
          <a:p>
            <a:pPr eaLnBrk="1" hangingPunct="1"/>
            <a:r>
              <a:rPr lang="en-US" smtClean="0"/>
              <a:t>Wrist drop, foot drop</a:t>
            </a:r>
            <a:r>
              <a:rPr lang="en-US" smtClean="0">
                <a:sym typeface="Wingdings" pitchFamily="2" charset="2"/>
              </a:rPr>
              <a:t> due to peripheral neuritis.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Encephelitis.</a:t>
            </a:r>
            <a:endParaRPr lang="en-US" smtClean="0"/>
          </a:p>
        </p:txBody>
      </p:sp>
      <p:sp>
        <p:nvSpPr>
          <p:cNvPr id="10752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075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BB8155F-51C0-49EA-A465-C4D7ACA63A50}" type="slidenum">
              <a:rPr lang="en-US" smtClean="0"/>
              <a:pPr/>
              <a:t>102</a:t>
            </a:fld>
            <a:endParaRPr lang="en-US" smtClean="0"/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156325"/>
          </a:xfrm>
        </p:spPr>
        <p:txBody>
          <a:bodyPr/>
          <a:lstStyle/>
          <a:p>
            <a:pPr eaLnBrk="1" hangingPunct="1"/>
            <a:r>
              <a:rPr lang="en-US" smtClean="0"/>
              <a:t>Blood- hypochromic anaemia, basophilic stippling of RBC’s.</a:t>
            </a:r>
          </a:p>
          <a:p>
            <a:pPr eaLnBrk="1" hangingPunct="1">
              <a:buFontTx/>
              <a:buNone/>
            </a:pPr>
            <a:r>
              <a:rPr lang="en-US" smtClean="0"/>
              <a:t>Oral manifestations:</a:t>
            </a:r>
          </a:p>
          <a:p>
            <a:pPr eaLnBrk="1" hangingPunct="1"/>
            <a:r>
              <a:rPr lang="en-US" smtClean="0"/>
              <a:t>Lead line: blue black line on gingiva due to PbS.</a:t>
            </a:r>
          </a:p>
          <a:p>
            <a:pPr eaLnBrk="1" hangingPunct="1"/>
            <a:r>
              <a:rPr lang="en-US" smtClean="0"/>
              <a:t>Ulcerative stomatitis.</a:t>
            </a:r>
          </a:p>
          <a:p>
            <a:pPr eaLnBrk="1" hangingPunct="1"/>
            <a:r>
              <a:rPr lang="en-US" smtClean="0"/>
              <a:t>Excess salivation.</a:t>
            </a:r>
          </a:p>
          <a:p>
            <a:pPr eaLnBrk="1" hangingPunct="1"/>
            <a:r>
              <a:rPr lang="en-US" smtClean="0"/>
              <a:t>Metallic taste.</a:t>
            </a:r>
          </a:p>
          <a:p>
            <a:pPr eaLnBrk="1" hangingPunct="1"/>
            <a:r>
              <a:rPr lang="en-US" smtClean="0"/>
              <a:t>Swelling of salivary glands.</a:t>
            </a:r>
          </a:p>
          <a:p>
            <a:pPr eaLnBrk="1" hangingPunct="1"/>
            <a:r>
              <a:rPr lang="en-US" smtClean="0"/>
              <a:t>Deposition of PbS in deciduous teeth of children.</a:t>
            </a:r>
          </a:p>
        </p:txBody>
      </p:sp>
      <p:sp>
        <p:nvSpPr>
          <p:cNvPr id="10854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085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3AB0A0B-898E-4C2F-8E01-56FAC0104444}" type="slidenum">
              <a:rPr lang="en-US" smtClean="0"/>
              <a:pPr/>
              <a:t>103</a:t>
            </a:fld>
            <a:endParaRPr lang="en-US" smtClean="0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01345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100" smtClean="0"/>
              <a:t>MERCURY: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Poisoning- acute/chronic (therapuetic compounds; occupational hazards).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100" smtClean="0"/>
              <a:t>CF: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GI disturbances; Diahorrea.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Excitability, headache.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Insomnia; Mental depression.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Fine tremors of fingers, limbs, lips etc.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Desquamative dermatitis.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Nephritis in acute poisoning.</a:t>
            </a:r>
          </a:p>
        </p:txBody>
      </p:sp>
      <p:sp>
        <p:nvSpPr>
          <p:cNvPr id="10957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095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1BAF5CF-D3ED-4C10-BCF9-0258253DF32F}" type="slidenum">
              <a:rPr lang="en-US" smtClean="0"/>
              <a:pPr/>
              <a:t>104</a:t>
            </a:fld>
            <a:endParaRPr lang="en-US" smtClean="0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084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100" smtClean="0"/>
              <a:t>OM:</a:t>
            </a:r>
          </a:p>
          <a:p>
            <a:pPr eaLnBrk="1" hangingPunct="1"/>
            <a:r>
              <a:rPr lang="en-US" sz="3100" smtClean="0"/>
              <a:t>Ptyalism.</a:t>
            </a:r>
          </a:p>
          <a:p>
            <a:pPr eaLnBrk="1" hangingPunct="1"/>
            <a:r>
              <a:rPr lang="en-US" sz="3100" smtClean="0"/>
              <a:t>Metallic taste due to secretion of mercury in saliva.</a:t>
            </a:r>
          </a:p>
          <a:p>
            <a:pPr eaLnBrk="1" hangingPunct="1"/>
            <a:r>
              <a:rPr lang="en-US" sz="3100" smtClean="0"/>
              <a:t>Swollen salivary glands.</a:t>
            </a:r>
          </a:p>
          <a:p>
            <a:pPr eaLnBrk="1" hangingPunct="1"/>
            <a:r>
              <a:rPr lang="en-US" sz="3100" smtClean="0"/>
              <a:t>Enlarged painful tongue.</a:t>
            </a:r>
          </a:p>
          <a:p>
            <a:pPr eaLnBrk="1" hangingPunct="1"/>
            <a:r>
              <a:rPr lang="en-US" sz="3100" smtClean="0"/>
              <a:t>Hyperemia of gingiva.</a:t>
            </a:r>
          </a:p>
          <a:p>
            <a:pPr eaLnBrk="1" hangingPunct="1"/>
            <a:r>
              <a:rPr lang="en-US" sz="3100" smtClean="0"/>
              <a:t>Ulcerations of oral mucosa.</a:t>
            </a:r>
          </a:p>
          <a:p>
            <a:pPr eaLnBrk="1" hangingPunct="1"/>
            <a:r>
              <a:rPr lang="en-US" sz="3100" smtClean="0"/>
              <a:t>Loosening of teeth.</a:t>
            </a:r>
          </a:p>
          <a:p>
            <a:pPr eaLnBrk="1" hangingPunct="1"/>
            <a:r>
              <a:rPr lang="en-US" sz="3100" smtClean="0"/>
              <a:t>Toxic reaction due to absorption of mercury from dental amalgam.</a:t>
            </a:r>
          </a:p>
        </p:txBody>
      </p:sp>
      <p:sp>
        <p:nvSpPr>
          <p:cNvPr id="11059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105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C265C66-8E64-4D47-B010-6FA62DEAE416}" type="slidenum">
              <a:rPr lang="en-US" smtClean="0"/>
              <a:pPr/>
              <a:t>105</a:t>
            </a:fld>
            <a:endParaRPr lang="en-US" smtClean="0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156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ACRODYNIA</a:t>
            </a:r>
          </a:p>
          <a:p>
            <a:pPr eaLnBrk="1" hangingPunct="1"/>
            <a:r>
              <a:rPr lang="en-US" smtClean="0"/>
              <a:t>PINK d/s; SWIFT’s d/s.</a:t>
            </a:r>
          </a:p>
          <a:p>
            <a:pPr eaLnBrk="1" hangingPunct="1"/>
            <a:r>
              <a:rPr lang="en-US" smtClean="0"/>
              <a:t>Poisoning due to mercury/ idiosyncrasy to the metal.</a:t>
            </a:r>
          </a:p>
          <a:p>
            <a:pPr eaLnBrk="1" hangingPunct="1"/>
            <a:r>
              <a:rPr lang="en-US" smtClean="0"/>
              <a:t>Source of Hg- teething powder, ammoniated Hg ointment, calomel lotion.</a:t>
            </a:r>
          </a:p>
          <a:p>
            <a:pPr eaLnBrk="1" hangingPunct="1">
              <a:buFontTx/>
              <a:buNone/>
            </a:pPr>
            <a:r>
              <a:rPr lang="en-US" smtClean="0"/>
              <a:t>CF:</a:t>
            </a:r>
          </a:p>
          <a:p>
            <a:pPr eaLnBrk="1" hangingPunct="1"/>
            <a:r>
              <a:rPr lang="en-US" smtClean="0"/>
              <a:t>More in infants less than 2yrs.</a:t>
            </a:r>
          </a:p>
          <a:p>
            <a:pPr eaLnBrk="1" hangingPunct="1"/>
            <a:r>
              <a:rPr lang="en-US" smtClean="0"/>
              <a:t>Affects skin of hands, feet, nose, ears.</a:t>
            </a:r>
          </a:p>
        </p:txBody>
      </p:sp>
      <p:sp>
        <p:nvSpPr>
          <p:cNvPr id="11161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116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BEC89EC-B275-48E8-BFFB-A7964741AE1D}" type="slidenum">
              <a:rPr lang="en-US" smtClean="0"/>
              <a:pPr/>
              <a:t>106</a:t>
            </a:fld>
            <a:endParaRPr lang="en-US" smtClean="0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5724525"/>
          </a:xfrm>
        </p:spPr>
        <p:txBody>
          <a:bodyPr/>
          <a:lstStyle/>
          <a:p>
            <a:pPr eaLnBrk="1" hangingPunct="1"/>
            <a:r>
              <a:rPr lang="en-US" smtClean="0"/>
              <a:t>Skin becomes red/ pink.</a:t>
            </a:r>
          </a:p>
          <a:p>
            <a:pPr eaLnBrk="1" hangingPunct="1"/>
            <a:r>
              <a:rPr lang="en-US" smtClean="0"/>
              <a:t>Cold clammy feeling.</a:t>
            </a:r>
          </a:p>
          <a:p>
            <a:pPr eaLnBrk="1" hangingPunct="1"/>
            <a:r>
              <a:rPr lang="en-US" smtClean="0"/>
              <a:t>Appears like raw beef when skin peels off.</a:t>
            </a:r>
          </a:p>
          <a:p>
            <a:pPr eaLnBrk="1" hangingPunct="1"/>
            <a:r>
              <a:rPr lang="en-US" smtClean="0"/>
              <a:t>Maculopapular rash which is pruritic.</a:t>
            </a:r>
          </a:p>
          <a:p>
            <a:pPr eaLnBrk="1" hangingPunct="1"/>
            <a:r>
              <a:rPr lang="en-US" smtClean="0"/>
              <a:t>Severe sweating.</a:t>
            </a:r>
          </a:p>
          <a:p>
            <a:pPr eaLnBrk="1" hangingPunct="1"/>
            <a:r>
              <a:rPr lang="en-US" smtClean="0"/>
              <a:t>Extreme irritability.</a:t>
            </a:r>
          </a:p>
          <a:p>
            <a:pPr eaLnBrk="1" hangingPunct="1"/>
            <a:r>
              <a:rPr lang="en-US" smtClean="0"/>
              <a:t>Photophobia, lacrimation.</a:t>
            </a:r>
          </a:p>
          <a:p>
            <a:pPr eaLnBrk="1" hangingPunct="1"/>
            <a:r>
              <a:rPr lang="en-US" smtClean="0"/>
              <a:t>Stomatitis.</a:t>
            </a:r>
          </a:p>
          <a:p>
            <a:pPr eaLnBrk="1" hangingPunct="1"/>
            <a:r>
              <a:rPr lang="en-US" smtClean="0"/>
              <a:t>Loss of hair in patches.</a:t>
            </a:r>
          </a:p>
        </p:txBody>
      </p:sp>
      <p:sp>
        <p:nvSpPr>
          <p:cNvPr id="11264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126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CDD7CA-4183-4F1B-A925-2FF56E59F586}" type="slidenum">
              <a:rPr lang="en-US" smtClean="0"/>
              <a:pPr/>
              <a:t>107</a:t>
            </a:fld>
            <a:endParaRPr lang="en-US" smtClean="0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OM:</a:t>
            </a:r>
          </a:p>
          <a:p>
            <a:pPr eaLnBrk="1" hangingPunct="1"/>
            <a:r>
              <a:rPr lang="en-US" smtClean="0"/>
              <a:t>Profuse salivation.</a:t>
            </a:r>
          </a:p>
          <a:p>
            <a:pPr eaLnBrk="1" hangingPunct="1"/>
            <a:r>
              <a:rPr lang="en-US" smtClean="0"/>
              <a:t>Extremely painful, sensitive gingiva.</a:t>
            </a:r>
          </a:p>
          <a:p>
            <a:pPr eaLnBrk="1" hangingPunct="1"/>
            <a:r>
              <a:rPr lang="en-US" smtClean="0"/>
              <a:t>Ulcerations.</a:t>
            </a:r>
          </a:p>
          <a:p>
            <a:pPr eaLnBrk="1" hangingPunct="1"/>
            <a:r>
              <a:rPr lang="en-US" smtClean="0"/>
              <a:t>Bruxism.</a:t>
            </a:r>
          </a:p>
          <a:p>
            <a:pPr eaLnBrk="1" hangingPunct="1"/>
            <a:r>
              <a:rPr lang="en-US" smtClean="0"/>
              <a:t>Loosening &amp; premature loss of teeth.</a:t>
            </a:r>
          </a:p>
        </p:txBody>
      </p:sp>
      <p:sp>
        <p:nvSpPr>
          <p:cNvPr id="11366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136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16160BC-8CB3-4F54-A42D-CF7EC1D3427C}" type="slidenum">
              <a:rPr lang="en-US" smtClean="0"/>
              <a:pPr/>
              <a:t>108</a:t>
            </a:fld>
            <a:endParaRPr lang="en-US" smtClean="0"/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SILVER </a:t>
            </a:r>
          </a:p>
          <a:p>
            <a:pPr eaLnBrk="1" hangingPunct="1"/>
            <a:r>
              <a:rPr lang="en-US" smtClean="0"/>
              <a:t>Poisoning- argyria, argyrosis.</a:t>
            </a:r>
          </a:p>
          <a:p>
            <a:pPr eaLnBrk="1" hangingPunct="1"/>
            <a:r>
              <a:rPr lang="en-US" smtClean="0"/>
              <a:t>Chronic exposure to silver compounds.</a:t>
            </a:r>
          </a:p>
          <a:p>
            <a:pPr eaLnBrk="1" hangingPunct="1"/>
            <a:r>
              <a:rPr lang="en-US" smtClean="0"/>
              <a:t>Permanent pigmentation of skin &amp; mucosa.</a:t>
            </a:r>
          </a:p>
          <a:p>
            <a:pPr eaLnBrk="1" hangingPunct="1"/>
            <a:r>
              <a:rPr lang="en-US" smtClean="0"/>
              <a:t>Reduction of silver compounds in tissues (blueish grey).</a:t>
            </a:r>
          </a:p>
          <a:p>
            <a:pPr eaLnBrk="1" hangingPunct="1"/>
            <a:r>
              <a:rPr lang="en-US" smtClean="0"/>
              <a:t>Amalgam tattoo of oral mucosa can be mistaken for melanin pigments.</a:t>
            </a:r>
          </a:p>
        </p:txBody>
      </p:sp>
      <p:sp>
        <p:nvSpPr>
          <p:cNvPr id="11469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146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35F2879-31E8-4E38-9F62-E990F121A8D4}" type="slidenum">
              <a:rPr lang="en-US" smtClean="0"/>
              <a:pPr/>
              <a:t>109</a:t>
            </a:fld>
            <a:endParaRPr lang="en-US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Occupational factors: </a:t>
            </a:r>
          </a:p>
          <a:p>
            <a:pPr eaLnBrk="1" hangingPunct="1">
              <a:buFontTx/>
              <a:buNone/>
            </a:pPr>
            <a:r>
              <a:rPr lang="en-US" smtClean="0"/>
              <a:t>  athletes (tension)</a:t>
            </a:r>
          </a:p>
          <a:p>
            <a:pPr eaLnBrk="1" hangingPunct="1">
              <a:buFontTx/>
              <a:buNone/>
            </a:pPr>
            <a:r>
              <a:rPr lang="en-US" smtClean="0"/>
              <a:t>  Watch makers (precision)</a:t>
            </a:r>
          </a:p>
          <a:p>
            <a:pPr eaLnBrk="1" hangingPunct="1">
              <a:buFontTx/>
              <a:buNone/>
            </a:pPr>
            <a:r>
              <a:rPr lang="en-US" smtClean="0"/>
              <a:t>   tobacco chewers (habit)</a:t>
            </a:r>
          </a:p>
          <a:p>
            <a:pPr eaLnBrk="1" hangingPunct="1">
              <a:buFontTx/>
              <a:buNone/>
            </a:pPr>
            <a:r>
              <a:rPr lang="en-US" smtClean="0"/>
              <a:t>  tooth pick biting</a:t>
            </a:r>
          </a:p>
          <a:p>
            <a:pPr eaLnBrk="1" hangingPunct="1">
              <a:buFontTx/>
              <a:buNone/>
            </a:pPr>
            <a:r>
              <a:rPr lang="en-US" smtClean="0"/>
              <a:t>  pencil biting (carpenters).</a:t>
            </a:r>
          </a:p>
          <a:p>
            <a:pPr eaLnBrk="1" hangingPunct="1"/>
            <a:endParaRPr lang="en-US" smtClean="0"/>
          </a:p>
        </p:txBody>
      </p:sp>
      <p:sp>
        <p:nvSpPr>
          <p:cNvPr id="1433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5FB815C-43C1-4D93-8DC4-042C7EE06761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5868988"/>
          </a:xfrm>
        </p:spPr>
        <p:txBody>
          <a:bodyPr/>
          <a:lstStyle/>
          <a:p>
            <a:pPr eaLnBrk="1" hangingPunct="1"/>
            <a:r>
              <a:rPr lang="en-US" smtClean="0"/>
              <a:t>Amalgam tattoo due to</a:t>
            </a:r>
          </a:p>
          <a:p>
            <a:pPr eaLnBrk="1" hangingPunct="1">
              <a:buFontTx/>
              <a:buNone/>
            </a:pPr>
            <a:r>
              <a:rPr lang="en-US" smtClean="0"/>
              <a:t>-condensation in gingiva during amalgam restoration.</a:t>
            </a:r>
          </a:p>
          <a:p>
            <a:pPr eaLnBrk="1" hangingPunct="1">
              <a:buFontTx/>
              <a:buNone/>
            </a:pPr>
            <a:r>
              <a:rPr lang="en-US" smtClean="0"/>
              <a:t>-From particles entering the mucosa, lacerated by revolving instruments during removal of old restorations.</a:t>
            </a:r>
          </a:p>
          <a:p>
            <a:pPr eaLnBrk="1" hangingPunct="1">
              <a:buFontTx/>
              <a:buNone/>
            </a:pPr>
            <a:r>
              <a:rPr lang="en-US" smtClean="0"/>
              <a:t>-From broken pieces introduced into the socket during Xn.</a:t>
            </a:r>
          </a:p>
          <a:p>
            <a:pPr eaLnBrk="1" hangingPunct="1">
              <a:buFontTx/>
              <a:buNone/>
            </a:pPr>
            <a:r>
              <a:rPr lang="en-US" smtClean="0"/>
              <a:t>-From particles entering a surgical wound during retrograde amalgam filling.</a:t>
            </a:r>
          </a:p>
        </p:txBody>
      </p:sp>
      <p:sp>
        <p:nvSpPr>
          <p:cNvPr id="11571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157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2CB31DB-D537-4DFE-8112-C6BB7532053F}" type="slidenum">
              <a:rPr lang="en-US" smtClean="0"/>
              <a:pPr/>
              <a:t>110</a:t>
            </a:fld>
            <a:endParaRPr lang="en-US" smtClean="0"/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631113" cy="5724525"/>
          </a:xfrm>
        </p:spPr>
        <p:txBody>
          <a:bodyPr/>
          <a:lstStyle/>
          <a:p>
            <a:pPr eaLnBrk="1" hangingPunct="1"/>
            <a:r>
              <a:rPr lang="en-US" smtClean="0"/>
              <a:t>Usually no tissue reaction is seen due to presence of amalgam fragments.</a:t>
            </a:r>
          </a:p>
          <a:p>
            <a:pPr eaLnBrk="1" hangingPunct="1"/>
            <a:r>
              <a:rPr lang="en-US" smtClean="0"/>
              <a:t>Rarely chronic inflammatory response, foreign body granuloma can be seen.</a:t>
            </a:r>
          </a:p>
          <a:p>
            <a:pPr eaLnBrk="1" hangingPunct="1"/>
            <a:r>
              <a:rPr lang="en-US" smtClean="0"/>
              <a:t>Grossly seen as black granules in the tissue.</a:t>
            </a:r>
          </a:p>
          <a:p>
            <a:pPr eaLnBrk="1" hangingPunct="1">
              <a:buFontTx/>
              <a:buNone/>
            </a:pPr>
            <a:r>
              <a:rPr lang="en-US" smtClean="0"/>
              <a:t>HF:</a:t>
            </a:r>
          </a:p>
          <a:p>
            <a:pPr eaLnBrk="1" hangingPunct="1"/>
            <a:r>
              <a:rPr lang="en-US" smtClean="0"/>
              <a:t>Granules are arranged in a linear fashion along collagen fibers,around BV’s, nerve sheaths, muscle fibers…</a:t>
            </a:r>
          </a:p>
          <a:p>
            <a:pPr eaLnBrk="1" hangingPunct="1"/>
            <a:endParaRPr lang="en-US" smtClean="0"/>
          </a:p>
        </p:txBody>
      </p:sp>
      <p:sp>
        <p:nvSpPr>
          <p:cNvPr id="11673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167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71FEFE0-D02F-46FD-BB3B-A2FB54B091DA}" type="slidenum">
              <a:rPr lang="en-US" smtClean="0"/>
              <a:pPr/>
              <a:t>111</a:t>
            </a:fld>
            <a:endParaRPr lang="en-US" smtClean="0"/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Ultra microscopy:</a:t>
            </a:r>
          </a:p>
          <a:p>
            <a:pPr eaLnBrk="1" hangingPunct="1"/>
            <a:r>
              <a:rPr lang="en-US" smtClean="0"/>
              <a:t>Hg-Ag-Tin amalgam undergoes corrossion</a:t>
            </a:r>
            <a:r>
              <a:rPr lang="en-US" smtClean="0">
                <a:sym typeface="Wingdings" pitchFamily="2" charset="2"/>
              </a:rPr>
              <a:t> silver particles in extracellular sites.</a:t>
            </a:r>
          </a:p>
          <a:p>
            <a:pPr eaLnBrk="1" hangingPunct="1">
              <a:buFontTx/>
              <a:buNone/>
            </a:pPr>
            <a:r>
              <a:rPr lang="en-US" b="1" smtClean="0"/>
              <a:t>TETRACYCLINE:</a:t>
            </a:r>
          </a:p>
          <a:p>
            <a:pPr eaLnBrk="1" hangingPunct="1"/>
            <a:r>
              <a:rPr lang="en-US" smtClean="0"/>
              <a:t>Causes discoloration</a:t>
            </a:r>
            <a:r>
              <a:rPr lang="en-US" b="1" smtClean="0"/>
              <a:t> </a:t>
            </a:r>
            <a:r>
              <a:rPr lang="en-US" smtClean="0"/>
              <a:t>of permanent and deciduous teeth.</a:t>
            </a:r>
          </a:p>
          <a:p>
            <a:pPr eaLnBrk="1" hangingPunct="1"/>
            <a:r>
              <a:rPr lang="en-US" smtClean="0"/>
              <a:t>Crosses placental barrier.</a:t>
            </a:r>
          </a:p>
          <a:p>
            <a:pPr eaLnBrk="1" hangingPunct="1"/>
            <a:r>
              <a:rPr lang="en-US" smtClean="0"/>
              <a:t>Due to drug administered in pregnant females &amp; infants.</a:t>
            </a:r>
          </a:p>
        </p:txBody>
      </p:sp>
      <p:sp>
        <p:nvSpPr>
          <p:cNvPr id="11776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177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9832A5B-8CB7-4F7B-939A-956570579E23}" type="slidenum">
              <a:rPr lang="en-US" smtClean="0"/>
              <a:pPr/>
              <a:t>112</a:t>
            </a:fld>
            <a:endParaRPr lang="en-US" smtClean="0"/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229350"/>
          </a:xfrm>
        </p:spPr>
        <p:txBody>
          <a:bodyPr/>
          <a:lstStyle/>
          <a:p>
            <a:pPr eaLnBrk="1" hangingPunct="1"/>
            <a:r>
              <a:rPr lang="en-US" smtClean="0"/>
              <a:t>Tetracycline + Calcium ions in teeth</a:t>
            </a:r>
            <a:r>
              <a:rPr lang="en-US" smtClean="0">
                <a:sym typeface="Wingdings" pitchFamily="2" charset="2"/>
              </a:rPr>
              <a:t> forms a complex gets deposited &amp; causes discoloration.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Factors on which discoloration depends upon- dosage, when drug was given, form of tetracycline.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Doxycycline &amp; oxytetracycline causes reduced discoloration.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Mainly affected during 6-7 yrs of life; after 6-7yrs,anterior tooth development is completed so no esthetic problem. </a:t>
            </a:r>
            <a:endParaRPr lang="en-US" smtClean="0"/>
          </a:p>
        </p:txBody>
      </p:sp>
      <p:sp>
        <p:nvSpPr>
          <p:cNvPr id="11878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187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E1D1774-E0D4-4EAF-8DFB-63A769D83631}" type="slidenum">
              <a:rPr lang="en-US" smtClean="0"/>
              <a:pPr/>
              <a:t>113</a:t>
            </a:fld>
            <a:endParaRPr lang="en-US" smtClean="0"/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685800" y="476250"/>
            <a:ext cx="3771900" cy="55451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u="sng" smtClean="0"/>
              <a:t>Period of drug admn</a:t>
            </a:r>
          </a:p>
          <a:p>
            <a:pPr eaLnBrk="1" hangingPunct="1"/>
            <a:r>
              <a:rPr lang="en-US" smtClean="0"/>
              <a:t>4months in utero-3months post partum.</a:t>
            </a:r>
          </a:p>
          <a:p>
            <a:pPr eaLnBrk="1" hangingPunct="1"/>
            <a:r>
              <a:rPr lang="en-US" smtClean="0"/>
              <a:t>5mon i.u- 9mon post partum.</a:t>
            </a:r>
          </a:p>
          <a:p>
            <a:pPr eaLnBrk="1" hangingPunct="1"/>
            <a:r>
              <a:rPr lang="en-US" smtClean="0"/>
              <a:t>3-5months post partum- 7yrs of age.</a:t>
            </a:r>
          </a:p>
        </p:txBody>
      </p:sp>
      <p:sp>
        <p:nvSpPr>
          <p:cNvPr id="119811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610100" y="476250"/>
            <a:ext cx="3771900" cy="56165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i="1" u="sng" smtClean="0"/>
              <a:t>Teeth affected</a:t>
            </a:r>
          </a:p>
          <a:p>
            <a:pPr eaLnBrk="1" hangingPunct="1"/>
            <a:r>
              <a:rPr lang="en-US" smtClean="0"/>
              <a:t>Mx/mn deciduous incisors.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Mx/mn deciduous canines.</a:t>
            </a:r>
          </a:p>
          <a:p>
            <a:pPr eaLnBrk="1" hangingPunct="1"/>
            <a:r>
              <a:rPr lang="en-US" smtClean="0"/>
              <a:t>Mx/mn permanent incisors &amp; canines.</a:t>
            </a:r>
          </a:p>
          <a:p>
            <a:pPr eaLnBrk="1" hangingPunct="1"/>
            <a:endParaRPr lang="en-US" smtClean="0"/>
          </a:p>
        </p:txBody>
      </p:sp>
      <p:sp>
        <p:nvSpPr>
          <p:cNvPr id="119812" name="Footer Placeholder 7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19813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633A1B9-EEA2-4AF4-9CCB-F6E03B42A9A7}" type="slidenum">
              <a:rPr lang="en-US" smtClean="0"/>
              <a:pPr/>
              <a:t>114</a:t>
            </a:fld>
            <a:endParaRPr lang="en-US" smtClean="0"/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CF:</a:t>
            </a:r>
          </a:p>
          <a:p>
            <a:pPr eaLnBrk="1" hangingPunct="1"/>
            <a:r>
              <a:rPr lang="en-US" smtClean="0"/>
              <a:t>Yellow color of teeth is most pronounced at the time of tooth eruption.</a:t>
            </a:r>
          </a:p>
          <a:p>
            <a:pPr eaLnBrk="1" hangingPunct="1"/>
            <a:r>
              <a:rPr lang="en-US" smtClean="0"/>
              <a:t>Becomes brown after exposure to sunlight.</a:t>
            </a:r>
          </a:p>
          <a:p>
            <a:pPr eaLnBrk="1" hangingPunct="1"/>
            <a:r>
              <a:rPr lang="en-US" smtClean="0"/>
              <a:t>Discolored teeth</a:t>
            </a:r>
            <a:r>
              <a:rPr lang="en-US" smtClean="0">
                <a:sym typeface="Wingdings" pitchFamily="2" charset="2"/>
              </a:rPr>
              <a:t> fluoresces under UV light bright yellow.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Dentin discoloration&gt;enamel.</a:t>
            </a:r>
          </a:p>
          <a:p>
            <a:pPr eaLnBrk="1" hangingPunct="1"/>
            <a:endParaRPr lang="en-US" smtClean="0"/>
          </a:p>
        </p:txBody>
      </p:sp>
      <p:sp>
        <p:nvSpPr>
          <p:cNvPr id="12083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208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116D0EF-27D4-4B64-B1ED-07196D185B27}" type="slidenum">
              <a:rPr lang="en-US" smtClean="0"/>
              <a:pPr/>
              <a:t>115</a:t>
            </a:fld>
            <a:endParaRPr lang="en-US" smtClean="0"/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013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dirty="0" smtClean="0"/>
              <a:t>EFFECTS OF CYTOTOXIC DRUGS</a:t>
            </a:r>
            <a:r>
              <a:rPr lang="en-US" dirty="0" smtClean="0"/>
              <a:t>:</a:t>
            </a:r>
          </a:p>
          <a:p>
            <a:pPr eaLnBrk="1" hangingPunct="1"/>
            <a:r>
              <a:rPr lang="en-US" dirty="0" smtClean="0"/>
              <a:t>Exerts their effects on mitotic cells.</a:t>
            </a:r>
          </a:p>
          <a:p>
            <a:pPr eaLnBrk="1" hangingPunct="1"/>
            <a:r>
              <a:rPr lang="en-US" dirty="0" smtClean="0"/>
              <a:t>When </a:t>
            </a:r>
            <a:r>
              <a:rPr lang="en-US" dirty="0" err="1" smtClean="0"/>
              <a:t>neoplastic</a:t>
            </a:r>
            <a:r>
              <a:rPr lang="en-US" dirty="0" smtClean="0"/>
              <a:t> cells are affected</a:t>
            </a:r>
            <a:r>
              <a:rPr lang="en-US" dirty="0" smtClean="0">
                <a:sym typeface="Wingdings" pitchFamily="2" charset="2"/>
              </a:rPr>
              <a:t> favorable.</a:t>
            </a:r>
          </a:p>
          <a:p>
            <a:pPr eaLnBrk="1" hangingPunct="1"/>
            <a:r>
              <a:rPr lang="en-US" dirty="0" smtClean="0"/>
              <a:t>When normal cells are affected</a:t>
            </a:r>
            <a:r>
              <a:rPr lang="en-US" dirty="0" smtClean="0">
                <a:sym typeface="Wingdings" pitchFamily="2" charset="2"/>
              </a:rPr>
              <a:t> damaging.</a:t>
            </a:r>
          </a:p>
          <a:p>
            <a:pPr eaLnBrk="1" hangingPunct="1">
              <a:buFontTx/>
              <a:buNone/>
            </a:pPr>
            <a:r>
              <a:rPr lang="en-US" dirty="0" smtClean="0">
                <a:sym typeface="Wingdings" pitchFamily="2" charset="2"/>
              </a:rPr>
              <a:t>CF: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Alopecia, </a:t>
            </a:r>
            <a:r>
              <a:rPr lang="en-US" dirty="0" err="1" smtClean="0">
                <a:sym typeface="Wingdings" pitchFamily="2" charset="2"/>
              </a:rPr>
              <a:t>stomatitis</a:t>
            </a:r>
            <a:r>
              <a:rPr lang="en-US" dirty="0" smtClean="0">
                <a:sym typeface="Wingdings" pitchFamily="2" charset="2"/>
              </a:rPr>
              <a:t>.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ulceration &amp; erosion of mucosa (</a:t>
            </a:r>
            <a:r>
              <a:rPr lang="en-US" dirty="0" err="1" smtClean="0">
                <a:sym typeface="Wingdings" pitchFamily="2" charset="2"/>
              </a:rPr>
              <a:t>Neutropenia</a:t>
            </a:r>
            <a:r>
              <a:rPr lang="en-US" dirty="0" smtClean="0">
                <a:sym typeface="Wingdings" pitchFamily="2" charset="2"/>
              </a:rPr>
              <a:t>).</a:t>
            </a:r>
          </a:p>
          <a:p>
            <a:pPr eaLnBrk="1" hangingPunct="1"/>
            <a:r>
              <a:rPr lang="en-US" dirty="0" smtClean="0">
                <a:sym typeface="Wingdings" pitchFamily="2" charset="2"/>
              </a:rPr>
              <a:t>Bleeding points (thrombocytopenia).</a:t>
            </a:r>
          </a:p>
        </p:txBody>
      </p:sp>
      <p:sp>
        <p:nvSpPr>
          <p:cNvPr id="12185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218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28D47DE-F5C5-45EE-96B1-6FA6A24AC335}" type="slidenum">
              <a:rPr lang="en-US" smtClean="0"/>
              <a:pPr/>
              <a:t>116</a:t>
            </a:fld>
            <a:endParaRPr lang="en-US" smtClean="0"/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Superinfections</a:t>
            </a:r>
            <a:r>
              <a:rPr lang="en-US" dirty="0" smtClean="0"/>
              <a:t> like </a:t>
            </a:r>
            <a:r>
              <a:rPr lang="en-US" dirty="0" err="1" smtClean="0"/>
              <a:t>candidiasis</a:t>
            </a:r>
            <a:r>
              <a:rPr lang="en-US" dirty="0" smtClean="0"/>
              <a:t> &amp; HSV infections (</a:t>
            </a:r>
            <a:r>
              <a:rPr lang="en-US" dirty="0" err="1" smtClean="0"/>
              <a:t>immunosuppression</a:t>
            </a:r>
            <a:r>
              <a:rPr lang="en-US" dirty="0" smtClean="0"/>
              <a:t>).</a:t>
            </a:r>
          </a:p>
          <a:p>
            <a:pPr eaLnBrk="1" hangingPunct="1"/>
            <a:r>
              <a:rPr lang="en-US" dirty="0" err="1" smtClean="0"/>
              <a:t>Hyperpigmentation</a:t>
            </a:r>
            <a:r>
              <a:rPr lang="en-US" dirty="0" smtClean="0"/>
              <a:t> of mucosa.</a:t>
            </a:r>
          </a:p>
          <a:p>
            <a:pPr eaLnBrk="1" hangingPunct="1">
              <a:buFontTx/>
              <a:buNone/>
            </a:pPr>
            <a:endParaRPr lang="en-US" dirty="0" smtClean="0"/>
          </a:p>
          <a:p>
            <a:pPr eaLnBrk="1" hangingPunct="1">
              <a:buFontTx/>
              <a:buNone/>
            </a:pPr>
            <a:r>
              <a:rPr lang="en-US" b="1" u="sng" dirty="0" smtClean="0"/>
              <a:t>ALLERGIC REACTIONS DUE TO CHEMICALS-</a:t>
            </a:r>
            <a:r>
              <a:rPr lang="en-US" dirty="0" smtClean="0"/>
              <a:t> </a:t>
            </a:r>
          </a:p>
          <a:p>
            <a:pPr eaLnBrk="1" hangingPunct="1">
              <a:buFontTx/>
              <a:buNone/>
            </a:pPr>
            <a:r>
              <a:rPr lang="en-US" dirty="0" smtClean="0"/>
              <a:t>Immediate-</a:t>
            </a:r>
            <a:r>
              <a:rPr lang="en-US" dirty="0" err="1" smtClean="0"/>
              <a:t>humoral</a:t>
            </a:r>
            <a:r>
              <a:rPr lang="en-US" dirty="0" smtClean="0"/>
              <a:t> immunity.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Delayed- cell mediated immunity.</a:t>
            </a:r>
          </a:p>
        </p:txBody>
      </p:sp>
      <p:sp>
        <p:nvSpPr>
          <p:cNvPr id="12288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228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0662D67-3825-4EEA-B813-56FC453B8D82}" type="slidenum">
              <a:rPr lang="en-US" smtClean="0"/>
              <a:pPr/>
              <a:t>117</a:t>
            </a:fld>
            <a:endParaRPr lang="en-US" smtClean="0"/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57245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dirty="0" smtClean="0"/>
              <a:t>ANGIONEUROTIC EDEMA</a:t>
            </a:r>
            <a:r>
              <a:rPr lang="en-US" dirty="0" smtClean="0"/>
              <a:t>:</a:t>
            </a:r>
          </a:p>
          <a:p>
            <a:pPr eaLnBrk="1" hangingPunct="1"/>
            <a:r>
              <a:rPr lang="en-US" dirty="0" err="1" smtClean="0"/>
              <a:t>Quincke’s</a:t>
            </a:r>
            <a:r>
              <a:rPr lang="en-US" dirty="0" smtClean="0"/>
              <a:t> edema/ Giant </a:t>
            </a:r>
            <a:r>
              <a:rPr lang="en-US" dirty="0" err="1" smtClean="0"/>
              <a:t>urticaria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err="1" smtClean="0"/>
              <a:t>Heriditary</a:t>
            </a:r>
            <a:r>
              <a:rPr lang="en-US" dirty="0" smtClean="0"/>
              <a:t>/ non </a:t>
            </a:r>
            <a:r>
              <a:rPr lang="en-US" dirty="0" err="1" smtClean="0"/>
              <a:t>heriditary</a:t>
            </a:r>
            <a:r>
              <a:rPr lang="en-US" dirty="0" smtClean="0"/>
              <a:t>.</a:t>
            </a:r>
          </a:p>
          <a:p>
            <a:pPr eaLnBrk="1" hangingPunct="1"/>
            <a:r>
              <a:rPr lang="en-US" dirty="0" smtClean="0"/>
              <a:t>Neurotic- patients may present with </a:t>
            </a:r>
            <a:r>
              <a:rPr lang="en-US" dirty="0" err="1" smtClean="0"/>
              <a:t>psycologic</a:t>
            </a:r>
            <a:r>
              <a:rPr lang="en-US" dirty="0" smtClean="0"/>
              <a:t> problems.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Causes:</a:t>
            </a:r>
          </a:p>
          <a:p>
            <a:pPr eaLnBrk="1" hangingPunct="1"/>
            <a:r>
              <a:rPr lang="en-US" dirty="0" smtClean="0"/>
              <a:t>Non </a:t>
            </a:r>
            <a:r>
              <a:rPr lang="en-US" dirty="0" err="1" smtClean="0"/>
              <a:t>heriditary</a:t>
            </a:r>
            <a:r>
              <a:rPr lang="en-US" dirty="0" smtClean="0"/>
              <a:t>- food allergy.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drugs.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endocrine disturbances.</a:t>
            </a:r>
          </a:p>
          <a:p>
            <a:pPr eaLnBrk="1" hangingPunct="1">
              <a:buFontTx/>
              <a:buNone/>
            </a:pPr>
            <a:r>
              <a:rPr lang="en-US" dirty="0" smtClean="0"/>
              <a:t>                    focal infections.</a:t>
            </a:r>
          </a:p>
        </p:txBody>
      </p:sp>
      <p:sp>
        <p:nvSpPr>
          <p:cNvPr id="12390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239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F86356B-A54B-4BDC-A2C6-319FF6548CDC}" type="slidenum">
              <a:rPr lang="en-US" smtClean="0"/>
              <a:pPr/>
              <a:t>118</a:t>
            </a:fld>
            <a:endParaRPr lang="en-US" smtClean="0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445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Heriditary type:</a:t>
            </a:r>
          </a:p>
          <a:p>
            <a:pPr eaLnBrk="1" hangingPunct="1"/>
            <a:r>
              <a:rPr lang="en-US" smtClean="0"/>
              <a:t>Autosomal dominant trait.</a:t>
            </a:r>
          </a:p>
          <a:p>
            <a:pPr eaLnBrk="1" hangingPunct="1"/>
            <a:r>
              <a:rPr lang="en-US" smtClean="0"/>
              <a:t>Deficiency of C1 esterase inhibitor.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  </a:t>
            </a:r>
            <a:r>
              <a:rPr lang="en-US" smtClean="0">
                <a:latin typeface="Times New Roman" pitchFamily="18" charset="0"/>
              </a:rPr>
              <a:t>↓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en-US" smtClean="0"/>
              <a:t>   increased consumption of C2,C4.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  </a:t>
            </a:r>
            <a:r>
              <a:rPr lang="en-US" smtClean="0">
                <a:latin typeface="Times New Roman" pitchFamily="18" charset="0"/>
              </a:rPr>
              <a:t>↓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   formation of kinin like substance.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                              ↓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   increases vascular permeability.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                              ↓</a:t>
            </a:r>
            <a:endParaRPr lang="en-US" smtClean="0"/>
          </a:p>
          <a:p>
            <a:pPr eaLnBrk="1" hangingPunct="1">
              <a:buFontTx/>
              <a:buNone/>
            </a:pPr>
            <a:r>
              <a:rPr lang="en-US" smtClean="0"/>
              <a:t>                     edema.</a:t>
            </a:r>
          </a:p>
        </p:txBody>
      </p:sp>
      <p:sp>
        <p:nvSpPr>
          <p:cNvPr id="12493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249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C3C57BF-2054-4896-AEB1-2849FE828BFE}" type="slidenum">
              <a:rPr lang="en-US" smtClean="0"/>
              <a:pPr/>
              <a:t>119</a:t>
            </a:fld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445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smtClean="0"/>
              <a:t>Clinical features:</a:t>
            </a:r>
          </a:p>
          <a:p>
            <a:pPr eaLnBrk="1" hangingPunct="1"/>
            <a:r>
              <a:rPr lang="en-US" sz="3000" smtClean="0"/>
              <a:t>Associated with a grinding/grating noise.</a:t>
            </a:r>
          </a:p>
          <a:p>
            <a:pPr eaLnBrk="1" hangingPunct="1"/>
            <a:r>
              <a:rPr lang="en-US" sz="3000" smtClean="0"/>
              <a:t>Affects dentition, periodontium, masticatory muscles, TMJ, headaches.</a:t>
            </a:r>
          </a:p>
          <a:p>
            <a:pPr eaLnBrk="1" hangingPunct="1"/>
            <a:r>
              <a:rPr lang="en-US" smtClean="0"/>
              <a:t>Occlusal &amp; interproximal wear of teeth </a:t>
            </a:r>
            <a:r>
              <a:rPr lang="en-US" smtClean="0">
                <a:sym typeface="Wingdings" pitchFamily="2" charset="2"/>
              </a:rPr>
              <a:t> loss of integrity of periodontium loosening &amp; drifting of teeth, gingival recession, bone loss TMJ disturbances, hypertrophy of masseter trismus, altered occlusion, facial pain, headache.</a:t>
            </a:r>
            <a:endParaRPr lang="en-US" smtClean="0"/>
          </a:p>
        </p:txBody>
      </p:sp>
      <p:sp>
        <p:nvSpPr>
          <p:cNvPr id="1536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53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850B5B9-CCB8-4131-BD59-4C626A65FCE6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5940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CF:</a:t>
            </a:r>
          </a:p>
          <a:p>
            <a:pPr eaLnBrk="1" hangingPunct="1"/>
            <a:r>
              <a:rPr lang="en-US" smtClean="0"/>
              <a:t>Smooth diffuse edematous swelling.</a:t>
            </a:r>
          </a:p>
          <a:p>
            <a:pPr eaLnBrk="1" hangingPunct="1"/>
            <a:r>
              <a:rPr lang="en-US" smtClean="0"/>
              <a:t>Affects face- puffy lips, swollen eyes, chin, tongue, hands &amp; feet.</a:t>
            </a:r>
          </a:p>
          <a:p>
            <a:pPr eaLnBrk="1" hangingPunct="1"/>
            <a:r>
              <a:rPr lang="en-US" smtClean="0"/>
              <a:t>Symptoms are increased when patient wakes up in the mornings.</a:t>
            </a:r>
          </a:p>
          <a:p>
            <a:pPr eaLnBrk="1" hangingPunct="1"/>
            <a:r>
              <a:rPr lang="en-US" smtClean="0"/>
              <a:t>Itchy feeling precedes the swelling.</a:t>
            </a:r>
          </a:p>
          <a:p>
            <a:pPr eaLnBrk="1" hangingPunct="1"/>
            <a:r>
              <a:rPr lang="en-US" smtClean="0"/>
              <a:t>Persists for 24-36 hrs</a:t>
            </a:r>
            <a:r>
              <a:rPr lang="en-US" smtClean="0">
                <a:sym typeface="Wingdings" pitchFamily="2" charset="2"/>
              </a:rPr>
              <a:t> returns to normal.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Frequncy of attacks- daily/in months/years.</a:t>
            </a:r>
            <a:endParaRPr lang="en-US" smtClean="0"/>
          </a:p>
        </p:txBody>
      </p:sp>
      <p:sp>
        <p:nvSpPr>
          <p:cNvPr id="12595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259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3137C46-9350-4C02-9267-02134450B9D4}" type="slidenum">
              <a:rPr lang="en-US" smtClean="0"/>
              <a:pPr/>
              <a:t>120</a:t>
            </a:fld>
            <a:endParaRPr lang="en-US" smtClean="0"/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Heriditary type may also show visceral involvement, vomiting, abdominal pain, </a:t>
            </a:r>
          </a:p>
          <a:p>
            <a:pPr eaLnBrk="1" hangingPunct="1">
              <a:buFontTx/>
              <a:buNone/>
            </a:pPr>
            <a:r>
              <a:rPr lang="en-US" smtClean="0"/>
              <a:t>   edema of glottis</a:t>
            </a:r>
            <a:r>
              <a:rPr lang="en-US" smtClean="0">
                <a:sym typeface="Wingdings" pitchFamily="2" charset="2"/>
              </a:rPr>
              <a:t> suffocation.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Trt: detect the causative agent, 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        antihistaminics.</a:t>
            </a:r>
          </a:p>
          <a:p>
            <a:pPr eaLnBrk="1" hangingPunct="1"/>
            <a:endParaRPr lang="en-US" smtClean="0"/>
          </a:p>
        </p:txBody>
      </p:sp>
      <p:sp>
        <p:nvSpPr>
          <p:cNvPr id="12697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269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2328C80-F98A-45FA-89ED-6D43DFC8FC5C}" type="slidenum">
              <a:rPr lang="en-US" smtClean="0"/>
              <a:pPr/>
              <a:t>121</a:t>
            </a:fld>
            <a:endParaRPr lang="en-US" smtClean="0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Heriditary type may also show visceral involvement, vomiting, abdominal pain, </a:t>
            </a:r>
          </a:p>
          <a:p>
            <a:pPr eaLnBrk="1" hangingPunct="1">
              <a:buFontTx/>
              <a:buNone/>
            </a:pPr>
            <a:r>
              <a:rPr lang="en-US" smtClean="0"/>
              <a:t>   edema of glottis</a:t>
            </a:r>
            <a:r>
              <a:rPr lang="en-US" smtClean="0">
                <a:sym typeface="Wingdings" pitchFamily="2" charset="2"/>
              </a:rPr>
              <a:t> suffocation.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Trt: detect the causative agent, 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        antihistaminics.</a:t>
            </a:r>
          </a:p>
          <a:p>
            <a:pPr eaLnBrk="1" hangingPunct="1"/>
            <a:endParaRPr lang="en-US" smtClean="0"/>
          </a:p>
        </p:txBody>
      </p:sp>
      <p:sp>
        <p:nvSpPr>
          <p:cNvPr id="12697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269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2328C80-F98A-45FA-89ED-6D43DFC8FC5C}" type="slidenum">
              <a:rPr lang="en-US" smtClean="0"/>
              <a:pPr/>
              <a:t>122</a:t>
            </a:fld>
            <a:endParaRPr lang="en-US" smtClean="0"/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CF:</a:t>
            </a:r>
          </a:p>
          <a:p>
            <a:pPr eaLnBrk="1" hangingPunct="1"/>
            <a:r>
              <a:rPr lang="en-US" smtClean="0"/>
              <a:t>Skin- erythema multiformae, urticaria.</a:t>
            </a:r>
          </a:p>
          <a:p>
            <a:pPr eaLnBrk="1" hangingPunct="1"/>
            <a:r>
              <a:rPr lang="en-US" smtClean="0"/>
              <a:t>Arthralgia, fever.</a:t>
            </a:r>
          </a:p>
          <a:p>
            <a:pPr eaLnBrk="1" hangingPunct="1"/>
            <a:r>
              <a:rPr lang="en-US" smtClean="0"/>
              <a:t>Lymphadenopathy.</a:t>
            </a:r>
          </a:p>
          <a:p>
            <a:pPr eaLnBrk="1" hangingPunct="1"/>
            <a:r>
              <a:rPr lang="en-US" smtClean="0"/>
              <a:t>Agranulocytosis.</a:t>
            </a:r>
          </a:p>
          <a:p>
            <a:pPr eaLnBrk="1" hangingPunct="1"/>
            <a:r>
              <a:rPr lang="en-US" smtClean="0"/>
              <a:t>Fixed drug eruptions- skin lesions appear at the same site each time the drug is administered due to local sensitization of the tissue.</a:t>
            </a:r>
          </a:p>
        </p:txBody>
      </p:sp>
      <p:sp>
        <p:nvSpPr>
          <p:cNvPr id="12902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29082B7-BFC8-444D-BFE8-F129330B2078}" type="slidenum">
              <a:rPr lang="en-US" smtClean="0"/>
              <a:pPr/>
              <a:t>123</a:t>
            </a:fld>
            <a:endParaRPr lang="en-US" smtClean="0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631113" cy="5797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OM:</a:t>
            </a:r>
          </a:p>
          <a:p>
            <a:pPr eaLnBrk="1" hangingPunct="1"/>
            <a:r>
              <a:rPr lang="en-US" smtClean="0"/>
              <a:t>Stomatitis medicamentosa.</a:t>
            </a:r>
          </a:p>
          <a:p>
            <a:pPr eaLnBrk="1" hangingPunct="1"/>
            <a:r>
              <a:rPr lang="en-US" smtClean="0"/>
              <a:t>Diffusely distributed.</a:t>
            </a:r>
          </a:p>
          <a:p>
            <a:pPr eaLnBrk="1" hangingPunct="1"/>
            <a:r>
              <a:rPr lang="en-US" smtClean="0"/>
              <a:t>Erythema.</a:t>
            </a:r>
          </a:p>
          <a:p>
            <a:pPr eaLnBrk="1" hangingPunct="1"/>
            <a:r>
              <a:rPr lang="en-US" smtClean="0"/>
              <a:t>Erosion/ ulceration.</a:t>
            </a:r>
          </a:p>
          <a:p>
            <a:pPr eaLnBrk="1" hangingPunct="1"/>
            <a:r>
              <a:rPr lang="en-US" smtClean="0"/>
              <a:t>Vesicles &amp; bullae.</a:t>
            </a:r>
          </a:p>
          <a:p>
            <a:pPr eaLnBrk="1" hangingPunct="1"/>
            <a:r>
              <a:rPr lang="en-US" smtClean="0"/>
              <a:t>Gingiva, lips, palate, tongue may show ulcers &amp; necrosis.</a:t>
            </a:r>
          </a:p>
          <a:p>
            <a:pPr eaLnBrk="1" hangingPunct="1"/>
            <a:r>
              <a:rPr lang="en-US" smtClean="0"/>
              <a:t>Hairy tongue due to penicillin therapy.</a:t>
            </a:r>
          </a:p>
        </p:txBody>
      </p:sp>
      <p:sp>
        <p:nvSpPr>
          <p:cNvPr id="13005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300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E65B5D4-E50E-4B05-B7A4-9CECB63769DF}" type="slidenum">
              <a:rPr lang="en-US" smtClean="0"/>
              <a:pPr/>
              <a:t>124</a:t>
            </a:fld>
            <a:endParaRPr lang="en-US" smtClean="0"/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5940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Contact dermatitis/stomatitis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Stomatitis/dermatitis venenata.</a:t>
            </a:r>
          </a:p>
          <a:p>
            <a:pPr eaLnBrk="1" hangingPunct="1"/>
            <a:r>
              <a:rPr lang="en-US" smtClean="0"/>
              <a:t>Type of contact allergy.</a:t>
            </a:r>
          </a:p>
          <a:p>
            <a:pPr eaLnBrk="1" hangingPunct="1"/>
            <a:r>
              <a:rPr lang="en-US" smtClean="0"/>
              <a:t>Localised reaction.</a:t>
            </a:r>
          </a:p>
          <a:p>
            <a:pPr eaLnBrk="1" hangingPunct="1"/>
            <a:r>
              <a:rPr lang="en-US" smtClean="0"/>
              <a:t>Repeated contact with the agent</a:t>
            </a:r>
            <a:r>
              <a:rPr lang="en-US" smtClean="0">
                <a:sym typeface="Wingdings" pitchFamily="2" charset="2"/>
              </a:rPr>
              <a:t> ag-ab reaction.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Dental/ cosmetic preps- dentrifices, mouthwash, denture powders, lipsticks, Acrylic, dental alloys.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Therapuetic agents- alcohol, antibiotics, phenol, chloroform.</a:t>
            </a:r>
            <a:endParaRPr lang="en-US" smtClean="0"/>
          </a:p>
        </p:txBody>
      </p:sp>
      <p:sp>
        <p:nvSpPr>
          <p:cNvPr id="13107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310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17D1A36-32F5-43A0-8D17-1D8955DEA7A0}" type="slidenum">
              <a:rPr lang="en-US" smtClean="0"/>
              <a:pPr/>
              <a:t>125</a:t>
            </a:fld>
            <a:endParaRPr lang="en-US" smtClean="0"/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CF:</a:t>
            </a:r>
          </a:p>
          <a:p>
            <a:pPr eaLnBrk="1" hangingPunct="1"/>
            <a:r>
              <a:rPr lang="en-US" smtClean="0"/>
              <a:t>Itchy, burning sensation at the site of contact.</a:t>
            </a:r>
          </a:p>
          <a:p>
            <a:pPr eaLnBrk="1" hangingPunct="1"/>
            <a:r>
              <a:rPr lang="en-US" smtClean="0"/>
              <a:t>Erythema &amp; vesicle formation.</a:t>
            </a:r>
          </a:p>
          <a:p>
            <a:pPr eaLnBrk="1" hangingPunct="1"/>
            <a:r>
              <a:rPr lang="en-US" smtClean="0"/>
              <a:t>Rupture of vesicles.</a:t>
            </a:r>
          </a:p>
          <a:p>
            <a:pPr eaLnBrk="1" hangingPunct="1"/>
            <a:r>
              <a:rPr lang="en-US" smtClean="0"/>
              <a:t>Extensive erosion.</a:t>
            </a:r>
          </a:p>
          <a:p>
            <a:pPr eaLnBrk="1" hangingPunct="1"/>
            <a:r>
              <a:rPr lang="en-US" smtClean="0"/>
              <a:t>Secondary infection.</a:t>
            </a:r>
          </a:p>
        </p:txBody>
      </p:sp>
      <p:sp>
        <p:nvSpPr>
          <p:cNvPr id="13209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321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5FC3B60-A554-4E97-83C6-10A2CA61A811}" type="slidenum">
              <a:rPr lang="en-US" smtClean="0"/>
              <a:pPr/>
              <a:t>126</a:t>
            </a:fld>
            <a:endParaRPr lang="en-US" smtClean="0"/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558088" cy="6229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000" smtClean="0"/>
              <a:t>OM:</a:t>
            </a:r>
          </a:p>
          <a:p>
            <a:pPr eaLnBrk="1" hangingPunct="1"/>
            <a:r>
              <a:rPr lang="en-US" sz="3000" smtClean="0"/>
              <a:t>Inflamed edematous gingiva.</a:t>
            </a:r>
          </a:p>
          <a:p>
            <a:pPr eaLnBrk="1" hangingPunct="1"/>
            <a:r>
              <a:rPr lang="en-US" sz="3000" smtClean="0"/>
              <a:t>Smooth, shiny appearance.</a:t>
            </a:r>
          </a:p>
          <a:p>
            <a:pPr eaLnBrk="1" hangingPunct="1"/>
            <a:r>
              <a:rPr lang="en-US" sz="3000" smtClean="0"/>
              <a:t>Severe burning sensation.</a:t>
            </a:r>
          </a:p>
          <a:p>
            <a:pPr eaLnBrk="1" hangingPunct="1"/>
            <a:r>
              <a:rPr lang="en-US" sz="3000" smtClean="0"/>
              <a:t>pruritis.</a:t>
            </a:r>
          </a:p>
          <a:p>
            <a:pPr eaLnBrk="1" hangingPunct="1"/>
            <a:r>
              <a:rPr lang="en-US" sz="3000" smtClean="0"/>
              <a:t>Small vesicles rupture</a:t>
            </a:r>
            <a:r>
              <a:rPr lang="en-US" sz="3000" smtClean="0">
                <a:sym typeface="Wingdings" pitchFamily="2" charset="2"/>
              </a:rPr>
              <a:t> erosion,ulceration sec infection.</a:t>
            </a:r>
          </a:p>
          <a:p>
            <a:pPr eaLnBrk="1" hangingPunct="1"/>
            <a:r>
              <a:rPr lang="en-US" sz="3000" smtClean="0">
                <a:sym typeface="Wingdings" pitchFamily="2" charset="2"/>
              </a:rPr>
              <a:t>Flavouringf agents in dentrifices may be the m/c cause.</a:t>
            </a:r>
          </a:p>
          <a:p>
            <a:pPr eaLnBrk="1" hangingPunct="1"/>
            <a:r>
              <a:rPr lang="en-US" sz="3000" smtClean="0">
                <a:sym typeface="Wingdings" pitchFamily="2" charset="2"/>
              </a:rPr>
              <a:t>Uncured resins irritates the mucosa.</a:t>
            </a:r>
          </a:p>
          <a:p>
            <a:pPr eaLnBrk="1" hangingPunct="1"/>
            <a:r>
              <a:rPr lang="en-US" sz="3000" smtClean="0">
                <a:sym typeface="Wingdings" pitchFamily="2" charset="2"/>
              </a:rPr>
              <a:t>Procaine (LA) may cause allergy to patient &amp; dentist.</a:t>
            </a:r>
            <a:endParaRPr lang="en-US" sz="3000" smtClean="0"/>
          </a:p>
        </p:txBody>
      </p:sp>
      <p:sp>
        <p:nvSpPr>
          <p:cNvPr id="13312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331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663C573-0591-4045-AB2E-D622188BF0A4}" type="slidenum">
              <a:rPr lang="en-US" smtClean="0"/>
              <a:pPr/>
              <a:t>127</a:t>
            </a:fld>
            <a:endParaRPr lang="en-US" smtClean="0"/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Effects of orthodontic tooth movement</a:t>
            </a:r>
          </a:p>
          <a:p>
            <a:r>
              <a:rPr lang="en-US" dirty="0" err="1" smtClean="0"/>
              <a:t>Eosinophilic</a:t>
            </a:r>
            <a:r>
              <a:rPr lang="en-US" dirty="0" smtClean="0"/>
              <a:t> ulceration</a:t>
            </a:r>
          </a:p>
          <a:p>
            <a:r>
              <a:rPr lang="en-US" dirty="0" smtClean="0"/>
              <a:t>Physical injuries of soft tissue</a:t>
            </a:r>
          </a:p>
          <a:p>
            <a:r>
              <a:rPr lang="en-US" dirty="0" smtClean="0"/>
              <a:t>Denture </a:t>
            </a:r>
            <a:r>
              <a:rPr lang="en-US" dirty="0" err="1" smtClean="0"/>
              <a:t>stomatisis</a:t>
            </a:r>
            <a:endParaRPr lang="en-US" dirty="0" smtClean="0"/>
          </a:p>
          <a:p>
            <a:r>
              <a:rPr lang="en-US" dirty="0" err="1" smtClean="0"/>
              <a:t>Epulis</a:t>
            </a:r>
            <a:r>
              <a:rPr lang="en-US" dirty="0" smtClean="0"/>
              <a:t> </a:t>
            </a:r>
            <a:r>
              <a:rPr lang="en-US" dirty="0" err="1" smtClean="0"/>
              <a:t>fissuratum</a:t>
            </a:r>
            <a:endParaRPr lang="en-US" dirty="0" smtClean="0"/>
          </a:p>
          <a:p>
            <a:r>
              <a:rPr lang="en-US" dirty="0" err="1" smtClean="0"/>
              <a:t>Mucocele</a:t>
            </a:r>
            <a:endParaRPr lang="en-US" dirty="0" smtClean="0"/>
          </a:p>
          <a:p>
            <a:r>
              <a:rPr lang="en-US" smtClean="0"/>
              <a:t>Radiation injuries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WRITE ABOUT MUCOCELE.</a:t>
            </a:r>
          </a:p>
          <a:p>
            <a:r>
              <a:rPr lang="en-US" dirty="0" smtClean="0"/>
              <a:t>DEFINE SIALOLITHIASIS.</a:t>
            </a:r>
          </a:p>
          <a:p>
            <a:r>
              <a:rPr lang="en-US" dirty="0" smtClean="0"/>
              <a:t>WRITE ABOUT EFFECT OF RADIATION ON ORAL MUCOUS MEMBRANE AND SALIVARY GLAND.</a:t>
            </a:r>
          </a:p>
          <a:p>
            <a:r>
              <a:rPr lang="en-US" dirty="0" smtClean="0"/>
              <a:t>OSTEORADIONECROSIS.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129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&amp; Answer Session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903514" y="2902858"/>
            <a:ext cx="69233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287409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696200" cy="6084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Fractures  of teeth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More common injury- adults, children.</a:t>
            </a:r>
          </a:p>
          <a:p>
            <a:pPr eaLnBrk="1" hangingPunct="1"/>
            <a:r>
              <a:rPr lang="en-US" smtClean="0"/>
              <a:t>Etiology: sudden, severe trauma.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:Weakening of tooth due to large restorations,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: internal resorption.</a:t>
            </a:r>
          </a:p>
          <a:p>
            <a:pPr eaLnBrk="1" hangingPunct="1"/>
            <a:r>
              <a:rPr lang="en-US" smtClean="0"/>
              <a:t>Males&gt; females.</a:t>
            </a:r>
          </a:p>
          <a:p>
            <a:pPr eaLnBrk="1" hangingPunct="1"/>
            <a:r>
              <a:rPr lang="en-US" smtClean="0"/>
              <a:t>Max anteriors&gt; other teeth.</a:t>
            </a:r>
          </a:p>
          <a:p>
            <a:pPr eaLnBrk="1" hangingPunct="1"/>
            <a:r>
              <a:rPr lang="en-US" smtClean="0"/>
              <a:t>Prognosis depends on involvement of pulp &amp; crown/root involvement. </a:t>
            </a:r>
          </a:p>
        </p:txBody>
      </p:sp>
      <p:sp>
        <p:nvSpPr>
          <p:cNvPr id="1638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63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CC4D903-A21B-4712-981E-6E1F647B3E0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  <a:r>
              <a:rPr lang="en-US" dirty="0"/>
              <a:t> </a:t>
            </a:r>
            <a:br>
              <a:rPr lang="en-US" dirty="0"/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NAME OF THE BOOK WITH EDITION AND PAGE NUMBERS </a:t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ARTICLE ARE TO BE MENTIONED IF NEEDED</a:t>
            </a:r>
            <a:endParaRPr lang="en-US" sz="2200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SHAFER’S 9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</a:p>
          <a:p>
            <a:r>
              <a:rPr lang="en-US" dirty="0" smtClean="0"/>
              <a:t>LUCAS</a:t>
            </a:r>
          </a:p>
          <a:p>
            <a:r>
              <a:rPr lang="en-US" dirty="0" smtClean="0"/>
              <a:t>NEVILLE</a:t>
            </a:r>
          </a:p>
          <a:p>
            <a:r>
              <a:rPr lang="en-US" dirty="0" smtClean="0"/>
              <a:t>REGEZI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72795863-2509-495E-A4D3-2D1EB08AA326}" type="slidenum">
              <a:rPr lang="en-US" smtClean="0"/>
              <a:pPr/>
              <a:t>130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6120137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3414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C8834B9-8F3B-4110-9E79-BCA2E6C5BCD7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0034" y="2500306"/>
            <a:ext cx="8229600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8800" dirty="0" smtClean="0">
                <a:latin typeface="Bodoni MT Black" pitchFamily="18" charset="0"/>
              </a:rPr>
              <a:t>THANK YOU</a:t>
            </a:r>
            <a:endParaRPr lang="en-US" sz="8800" dirty="0">
              <a:latin typeface="Bodoni MT Black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084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Ellis classification:</a:t>
            </a:r>
          </a:p>
          <a:p>
            <a:pPr eaLnBrk="1" hangingPunct="1"/>
            <a:r>
              <a:rPr lang="en-US" smtClean="0"/>
              <a:t>Class 1- simple fracture; only E involved.</a:t>
            </a:r>
          </a:p>
          <a:p>
            <a:pPr eaLnBrk="1" hangingPunct="1"/>
            <a:r>
              <a:rPr lang="en-US" smtClean="0"/>
              <a:t>Class 2- extensive fracture of crown; E &amp; D involved.</a:t>
            </a:r>
          </a:p>
          <a:p>
            <a:pPr eaLnBrk="1" hangingPunct="1"/>
            <a:r>
              <a:rPr lang="en-US" smtClean="0"/>
              <a:t>Class 3- E,D,P involved.</a:t>
            </a:r>
          </a:p>
          <a:p>
            <a:pPr eaLnBrk="1" hangingPunct="1"/>
            <a:r>
              <a:rPr lang="en-US" smtClean="0"/>
              <a:t>Class 4- non vital tooth with/ without loss of crown structure.</a:t>
            </a:r>
          </a:p>
          <a:p>
            <a:pPr eaLnBrk="1" hangingPunct="1"/>
            <a:r>
              <a:rPr lang="en-US" smtClean="0"/>
              <a:t>Class 5- tooth lost due to trauma.</a:t>
            </a:r>
          </a:p>
          <a:p>
            <a:pPr eaLnBrk="1" hangingPunct="1"/>
            <a:r>
              <a:rPr lang="en-US" smtClean="0"/>
              <a:t>Class 6- root fracture with/without loss of crown.</a:t>
            </a:r>
          </a:p>
        </p:txBody>
      </p:sp>
      <p:sp>
        <p:nvSpPr>
          <p:cNvPr id="1741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74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EC267CF-9FC8-4E4E-A8E8-8072013A5206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Class 7- displacement of a tooth with/ without fracture of root &amp; crown.</a:t>
            </a:r>
          </a:p>
          <a:p>
            <a:pPr eaLnBrk="1" hangingPunct="1"/>
            <a:r>
              <a:rPr lang="en-US" smtClean="0"/>
              <a:t>Class 8- crown fracture en masse and its replacement.</a:t>
            </a:r>
          </a:p>
          <a:p>
            <a:pPr eaLnBrk="1" hangingPunct="1"/>
            <a:r>
              <a:rPr lang="en-US" smtClean="0"/>
              <a:t>Class 9- traumatic injuries to deciduous teeth.</a:t>
            </a:r>
          </a:p>
        </p:txBody>
      </p:sp>
      <p:sp>
        <p:nvSpPr>
          <p:cNvPr id="1843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84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DF2D285-0A8B-4123-882D-11A4B0BABD36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9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HF:</a:t>
            </a:r>
          </a:p>
          <a:p>
            <a:pPr eaLnBrk="1" hangingPunct="1"/>
            <a:r>
              <a:rPr lang="en-US" smtClean="0"/>
              <a:t>Similar healing as seen in bone fracture.</a:t>
            </a:r>
          </a:p>
          <a:p>
            <a:pPr eaLnBrk="1" hangingPunct="1"/>
            <a:r>
              <a:rPr lang="en-US" smtClean="0"/>
              <a:t>Union of 2 fragments by calcified tissue.</a:t>
            </a:r>
          </a:p>
          <a:p>
            <a:pPr eaLnBrk="1" hangingPunct="1"/>
            <a:r>
              <a:rPr lang="en-US" smtClean="0"/>
              <a:t>Organisation of clot between root fragments</a:t>
            </a:r>
            <a:r>
              <a:rPr lang="en-US" smtClean="0">
                <a:sym typeface="Wingdings" pitchFamily="2" charset="2"/>
              </a:rPr>
              <a:t> subsequent formation of new cementum/ bone.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Broken root pieces may also be approximated by CT alone.</a:t>
            </a:r>
            <a:endParaRPr lang="en-US" smtClean="0"/>
          </a:p>
        </p:txBody>
      </p:sp>
      <p:sp>
        <p:nvSpPr>
          <p:cNvPr id="1945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94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3AA30BA-E598-4B57-ADBA-492A1AD70D4B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5"/>
          <p:cNvSpPr>
            <a:spLocks noGrp="1" noChangeArrowheads="1"/>
          </p:cNvSpPr>
          <p:nvPr>
            <p:ph/>
          </p:nvPr>
        </p:nvSpPr>
        <p:spPr>
          <a:xfrm>
            <a:off x="684213" y="260350"/>
            <a:ext cx="7704137" cy="55451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Tooth ankylosis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Bony union between root &amp; alveolar bone.</a:t>
            </a:r>
          </a:p>
          <a:p>
            <a:pPr eaLnBrk="1" hangingPunct="1"/>
            <a:r>
              <a:rPr lang="en-US" smtClean="0"/>
              <a:t>Rare in deciduous teeth.</a:t>
            </a:r>
          </a:p>
          <a:p>
            <a:pPr eaLnBrk="1" hangingPunct="1">
              <a:buFontTx/>
              <a:buNone/>
            </a:pPr>
            <a:r>
              <a:rPr lang="en-US" smtClean="0"/>
              <a:t>Etiology:</a:t>
            </a:r>
          </a:p>
          <a:p>
            <a:pPr eaLnBrk="1" hangingPunct="1"/>
            <a:r>
              <a:rPr lang="en-US" smtClean="0"/>
              <a:t>Partial root resorption followed by repair with cementum/ bone which unites tooth root with bone.</a:t>
            </a:r>
          </a:p>
          <a:p>
            <a:pPr eaLnBrk="1" hangingPunct="1"/>
            <a:r>
              <a:rPr lang="en-US" smtClean="0"/>
              <a:t>Occlusal trauma.</a:t>
            </a:r>
          </a:p>
          <a:p>
            <a:pPr eaLnBrk="1" hangingPunct="1"/>
            <a:r>
              <a:rPr lang="en-US" smtClean="0"/>
              <a:t>Periapical inflammation.</a:t>
            </a:r>
          </a:p>
        </p:txBody>
      </p:sp>
      <p:sp>
        <p:nvSpPr>
          <p:cNvPr id="2048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A3B0CF2-4C86-4C22-AB38-DB85200065FA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56530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Clinical features:</a:t>
            </a:r>
          </a:p>
          <a:p>
            <a:pPr eaLnBrk="1" hangingPunct="1"/>
            <a:r>
              <a:rPr lang="en-US" smtClean="0"/>
              <a:t>Dull muffled sound on percussion.</a:t>
            </a:r>
          </a:p>
          <a:p>
            <a:pPr eaLnBrk="1" hangingPunct="1"/>
            <a:r>
              <a:rPr lang="en-US" smtClean="0"/>
              <a:t>Difficulty during extraction.</a:t>
            </a:r>
          </a:p>
          <a:p>
            <a:pPr eaLnBrk="1" hangingPunct="1">
              <a:buFontTx/>
              <a:buNone/>
            </a:pPr>
            <a:r>
              <a:rPr lang="en-US" smtClean="0"/>
              <a:t>RF:</a:t>
            </a:r>
          </a:p>
          <a:p>
            <a:pPr eaLnBrk="1" hangingPunct="1"/>
            <a:r>
              <a:rPr lang="en-US" smtClean="0"/>
              <a:t>Loss of the thin radiolucent line of PDL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Blending of bone with the tooth root.</a:t>
            </a:r>
          </a:p>
          <a:p>
            <a:pPr eaLnBrk="1" hangingPunct="1"/>
            <a:r>
              <a:rPr lang="en-US" smtClean="0"/>
              <a:t>Mild sclerosis of bone.</a:t>
            </a:r>
          </a:p>
          <a:p>
            <a:pPr eaLnBrk="1" hangingPunct="1">
              <a:buFontTx/>
              <a:buNone/>
            </a:pPr>
            <a:r>
              <a:rPr lang="en-US" smtClean="0"/>
              <a:t>HF: root continuity with AB.</a:t>
            </a:r>
          </a:p>
          <a:p>
            <a:pPr eaLnBrk="1" hangingPunct="1">
              <a:buFontTx/>
              <a:buNone/>
            </a:pPr>
            <a:r>
              <a:rPr lang="en-US" smtClean="0"/>
              <a:t>     :PDL space completely obliterated.</a:t>
            </a:r>
          </a:p>
        </p:txBody>
      </p:sp>
      <p:sp>
        <p:nvSpPr>
          <p:cNvPr id="2150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215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F8CF48B-9DB1-48EB-AB1A-5CE62FB5C28E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Rectangle 4"/>
          <p:cNvSpPr>
            <a:spLocks noGrp="1" noChangeArrowheads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TRAUMATIC CYST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mtClean="0"/>
              <a:t>Solitary bone cyst/Unicameral bone cyst/Idiopathic bone cavity.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mtClean="0"/>
              <a:t>False cyst- intrabony cavity not lined by epithelium.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mtClean="0"/>
              <a:t>Etiology: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mtClean="0"/>
              <a:t>   trauma to bone</a:t>
            </a:r>
            <a:r>
              <a:rPr lang="en-US" smtClean="0">
                <a:sym typeface="Wingdings" pitchFamily="2" charset="2"/>
              </a:rPr>
              <a:t> intramedullary hemorrage organisation of the blood clot eventual formation of CT &amp; new bone healing.</a:t>
            </a:r>
            <a:endParaRPr lang="en-US" smtClean="0"/>
          </a:p>
        </p:txBody>
      </p:sp>
      <p:sp>
        <p:nvSpPr>
          <p:cNvPr id="2253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225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775676D-61A1-43EF-8AB5-9EC44F577CB4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48" y="571480"/>
            <a:ext cx="7772400" cy="18297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PHYSICAL &amp; CHEMICAL INJURIES OF THE ORAL CAVITY</a:t>
            </a:r>
          </a:p>
        </p:txBody>
      </p:sp>
      <p:sp>
        <p:nvSpPr>
          <p:cNvPr id="7171" name="Subtitle 6"/>
          <p:cNvSpPr>
            <a:spLocks noGrp="1"/>
          </p:cNvSpPr>
          <p:nvPr>
            <p:ph type="subTitle" idx="1"/>
          </p:nvPr>
        </p:nvSpPr>
        <p:spPr>
          <a:xfrm>
            <a:off x="1371600" y="4000500"/>
            <a:ext cx="7772400" cy="1200150"/>
          </a:xfrm>
        </p:spPr>
        <p:txBody>
          <a:bodyPr/>
          <a:lstStyle/>
          <a:p>
            <a:pPr marR="0" eaLnBrk="1" hangingPunct="1">
              <a:lnSpc>
                <a:spcPct val="80000"/>
              </a:lnSpc>
            </a:pPr>
            <a:r>
              <a:rPr lang="en-US" sz="2500" b="1" smtClean="0"/>
              <a:t>GUIDED BY:-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2500" b="1" smtClean="0"/>
              <a:t>DR SIDDHARTH PUNDIR</a:t>
            </a:r>
          </a:p>
          <a:p>
            <a:pPr marR="0" eaLnBrk="1" hangingPunct="1">
              <a:lnSpc>
                <a:spcPct val="80000"/>
              </a:lnSpc>
            </a:pPr>
            <a:r>
              <a:rPr lang="en-US" sz="2500" b="1" smtClean="0"/>
              <a:t>DR SUDHANSHU DIXIT</a:t>
            </a:r>
          </a:p>
        </p:txBody>
      </p:sp>
      <p:sp>
        <p:nvSpPr>
          <p:cNvPr id="307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RVG</a:t>
            </a:r>
          </a:p>
        </p:txBody>
      </p:sp>
      <p:sp>
        <p:nvSpPr>
          <p:cNvPr id="717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392F01D-2B29-4218-A63E-4DD146ECD564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Intramedullary hemorrage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failure in organisation of the clot</a:t>
            </a:r>
            <a:r>
              <a:rPr lang="en-US" smtClean="0">
                <a:sym typeface="Wingdings" pitchFamily="2" charset="2"/>
              </a:rPr>
              <a:t> degeneration of clot bone necrosis leads to empty cavity in the bone restricted venous drainage progressive edema infilterates surrounding bone lesion increases in size till the cotex.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Bone does not increase in size…</a:t>
            </a:r>
            <a:endParaRPr lang="en-US" smtClean="0"/>
          </a:p>
        </p:txBody>
      </p:sp>
      <p:sp>
        <p:nvSpPr>
          <p:cNvPr id="2355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235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5004036-41C4-4790-9ED5-8350CE56921E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445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Other theories of origin:</a:t>
            </a:r>
          </a:p>
          <a:p>
            <a:pPr eaLnBrk="1" hangingPunct="1"/>
            <a:r>
              <a:rPr lang="en-US" smtClean="0"/>
              <a:t>From bone tumors that have undergone cystic degeneration.</a:t>
            </a:r>
          </a:p>
          <a:p>
            <a:pPr eaLnBrk="1" hangingPunct="1"/>
            <a:r>
              <a:rPr lang="en-US" smtClean="0"/>
              <a:t>Parathyroid disease which induces faulty calcium metabolism.</a:t>
            </a:r>
          </a:p>
          <a:p>
            <a:pPr eaLnBrk="1" hangingPunct="1"/>
            <a:r>
              <a:rPr lang="en-US" smtClean="0"/>
              <a:t>Necrosis of fatty marrow due to ischemia.</a:t>
            </a:r>
          </a:p>
          <a:p>
            <a:pPr eaLnBrk="1" hangingPunct="1"/>
            <a:r>
              <a:rPr lang="en-US" smtClean="0"/>
              <a:t>End result of low grade chronic infection.</a:t>
            </a:r>
          </a:p>
          <a:p>
            <a:pPr eaLnBrk="1" hangingPunct="1"/>
            <a:r>
              <a:rPr lang="en-US" smtClean="0"/>
              <a:t>Disturbed circulation which leads to unequal balance of osteoclasis &amp; repair of bone.</a:t>
            </a:r>
          </a:p>
        </p:txBody>
      </p:sp>
      <p:sp>
        <p:nvSpPr>
          <p:cNvPr id="2457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245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7FA76BB-C0CB-4622-A6D6-1F0785ABDE92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156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CF:</a:t>
            </a:r>
          </a:p>
          <a:p>
            <a:pPr eaLnBrk="1" hangingPunct="1"/>
            <a:r>
              <a:rPr lang="en-US" smtClean="0"/>
              <a:t>More in young people; Males&gt; females.</a:t>
            </a:r>
          </a:p>
          <a:p>
            <a:pPr eaLnBrk="1" hangingPunct="1"/>
            <a:r>
              <a:rPr lang="en-US" smtClean="0"/>
              <a:t>More in posterior mandible.</a:t>
            </a:r>
          </a:p>
          <a:p>
            <a:pPr eaLnBrk="1" hangingPunct="1"/>
            <a:r>
              <a:rPr lang="en-US" smtClean="0"/>
              <a:t>May be seen in incisor region of mandible due to presence of hematopoietic bone marrow.</a:t>
            </a:r>
          </a:p>
          <a:p>
            <a:pPr eaLnBrk="1" hangingPunct="1"/>
            <a:r>
              <a:rPr lang="en-US" smtClean="0"/>
              <a:t>Rarely affects the maxilla.</a:t>
            </a:r>
          </a:p>
          <a:p>
            <a:pPr eaLnBrk="1" hangingPunct="1"/>
            <a:r>
              <a:rPr lang="en-US" smtClean="0"/>
              <a:t>Surrounding teeth are vital.</a:t>
            </a:r>
          </a:p>
          <a:p>
            <a:pPr eaLnBrk="1" hangingPunct="1"/>
            <a:r>
              <a:rPr lang="en-US" smtClean="0"/>
              <a:t>Bony cavity contains straw colored liquid, shreds of necrotic blood clot, fiber fragments, empty space.</a:t>
            </a:r>
          </a:p>
        </p:txBody>
      </p:sp>
      <p:sp>
        <p:nvSpPr>
          <p:cNvPr id="2560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256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C94EF38-5FC9-461F-9779-75B86B1E7986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372225"/>
          </a:xfrm>
        </p:spPr>
        <p:txBody>
          <a:bodyPr/>
          <a:lstStyle/>
          <a:p>
            <a:pPr eaLnBrk="1" hangingPunct="1"/>
            <a:r>
              <a:rPr lang="en-US" sz="3000" smtClean="0"/>
              <a:t>Extremely low intracystic hydrostatic pressure.</a:t>
            </a:r>
          </a:p>
          <a:p>
            <a:pPr eaLnBrk="1" hangingPunct="1">
              <a:buFontTx/>
              <a:buNone/>
            </a:pPr>
            <a:r>
              <a:rPr lang="en-US" sz="3000" smtClean="0"/>
              <a:t>RF:</a:t>
            </a:r>
          </a:p>
          <a:p>
            <a:pPr eaLnBrk="1" hangingPunct="1"/>
            <a:r>
              <a:rPr lang="en-US" sz="3000" smtClean="0"/>
              <a:t>Smoothly outlined radiolucent area.</a:t>
            </a:r>
          </a:p>
          <a:p>
            <a:pPr eaLnBrk="1" hangingPunct="1"/>
            <a:r>
              <a:rPr lang="en-US" sz="3000" smtClean="0"/>
              <a:t>Thin sclerotic border may be seen.</a:t>
            </a:r>
          </a:p>
          <a:p>
            <a:pPr eaLnBrk="1" hangingPunct="1"/>
            <a:r>
              <a:rPr lang="en-US" sz="3000" smtClean="0"/>
              <a:t>Scalloped/lobulated appearance seen when radiolucency involves the roots of teeth.</a:t>
            </a:r>
          </a:p>
          <a:p>
            <a:pPr eaLnBrk="1" hangingPunct="1"/>
            <a:r>
              <a:rPr lang="en-US" sz="3000" smtClean="0"/>
              <a:t>Intact lamina dura.</a:t>
            </a:r>
          </a:p>
          <a:p>
            <a:pPr eaLnBrk="1" hangingPunct="1">
              <a:buFontTx/>
              <a:buNone/>
            </a:pPr>
            <a:r>
              <a:rPr lang="en-US" sz="3000" smtClean="0"/>
              <a:t>HF:</a:t>
            </a:r>
          </a:p>
          <a:p>
            <a:pPr eaLnBrk="1" hangingPunct="1"/>
            <a:r>
              <a:rPr lang="en-US" sz="3000" smtClean="0"/>
              <a:t>Thin CT lining the cavity; no epi.</a:t>
            </a:r>
          </a:p>
          <a:p>
            <a:pPr eaLnBrk="1" hangingPunct="1"/>
            <a:r>
              <a:rPr lang="en-US" sz="3000" smtClean="0"/>
              <a:t>Osteophytic reaction on outer cortex.</a:t>
            </a:r>
          </a:p>
        </p:txBody>
      </p:sp>
      <p:sp>
        <p:nvSpPr>
          <p:cNvPr id="2662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266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706CB39-1D32-4E1C-B53F-6DCA3577661A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D/D</a:t>
            </a:r>
          </a:p>
          <a:p>
            <a:pPr eaLnBrk="1" hangingPunct="1"/>
            <a:r>
              <a:rPr lang="en-US" smtClean="0"/>
              <a:t>SBC- radiolucency seen above the mandibular canal.</a:t>
            </a:r>
          </a:p>
          <a:p>
            <a:pPr eaLnBrk="1" hangingPunct="1"/>
            <a:r>
              <a:rPr lang="en-US" smtClean="0"/>
              <a:t>Lingual salivary gland depression- radiolucency seen below the mandibular canal.</a:t>
            </a:r>
          </a:p>
        </p:txBody>
      </p:sp>
      <p:sp>
        <p:nvSpPr>
          <p:cNvPr id="2765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276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7B3E9C9-ED53-422E-BEBC-ACAE55B7D722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idx="1"/>
          </p:nvPr>
        </p:nvSpPr>
        <p:spPr>
          <a:xfrm>
            <a:off x="684213" y="836613"/>
            <a:ext cx="7696200" cy="5761037"/>
          </a:xfrm>
        </p:spPr>
        <p:txBody>
          <a:bodyPr/>
          <a:lstStyle/>
          <a:p>
            <a:pPr eaLnBrk="1" hangingPunct="1"/>
            <a:r>
              <a:rPr lang="en-US" smtClean="0"/>
              <a:t>Develops after caldwell luc operation.</a:t>
            </a:r>
          </a:p>
          <a:p>
            <a:pPr eaLnBrk="1" hangingPunct="1"/>
            <a:r>
              <a:rPr lang="en-US" smtClean="0"/>
              <a:t>Implantation type of cyst.</a:t>
            </a:r>
          </a:p>
          <a:p>
            <a:pPr eaLnBrk="1" hangingPunct="1"/>
            <a:r>
              <a:rPr lang="en-US" smtClean="0"/>
              <a:t>Maxillary sinus epithelium becomes entrapped along the line of surgical entry</a:t>
            </a:r>
            <a:r>
              <a:rPr lang="en-US" smtClean="0">
                <a:sym typeface="Wingdings" pitchFamily="2" charset="2"/>
              </a:rPr>
              <a:t> proliferates to form a true cystic cavity which is anatomically separate from the sinus.</a:t>
            </a:r>
          </a:p>
          <a:p>
            <a:pPr eaLnBrk="1" hangingPunct="1">
              <a:buFontTx/>
              <a:buNone/>
            </a:pPr>
            <a:r>
              <a:rPr lang="en-US" sz="3000" smtClean="0"/>
              <a:t>CF:</a:t>
            </a:r>
          </a:p>
          <a:p>
            <a:pPr eaLnBrk="1" hangingPunct="1"/>
            <a:r>
              <a:rPr lang="en-US" sz="3000" smtClean="0"/>
              <a:t>Non specific/poorly localised pain/tenderness/ discomfort.</a:t>
            </a:r>
          </a:p>
          <a:p>
            <a:pPr eaLnBrk="1" hangingPunct="1"/>
            <a:r>
              <a:rPr lang="en-US" sz="3000" smtClean="0"/>
              <a:t>Extra/intraoral swelling.</a:t>
            </a:r>
          </a:p>
        </p:txBody>
      </p:sp>
      <p:sp>
        <p:nvSpPr>
          <p:cNvPr id="28675" name="Footer Placeholder 6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83D8B1A-D8D1-42E8-8294-569C904689A3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612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00" u="sng" dirty="0" smtClean="0"/>
              <a:t>Surgical ciliated cyst of the maxilla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516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2800" smtClean="0"/>
              <a:t>RF:</a:t>
            </a:r>
          </a:p>
          <a:p>
            <a:pPr eaLnBrk="1" hangingPunct="1"/>
            <a:r>
              <a:rPr lang="en-US" smtClean="0"/>
              <a:t>Well defined radiolucency associated with maxillary sinus; Anatomically separate from the sinus.</a:t>
            </a:r>
          </a:p>
          <a:p>
            <a:pPr eaLnBrk="1" hangingPunct="1"/>
            <a:r>
              <a:rPr lang="en-US" smtClean="0"/>
              <a:t>Demonstrated by injecting the sinus with radio-opaque material</a:t>
            </a:r>
            <a:r>
              <a:rPr lang="en-US" smtClean="0">
                <a:sym typeface="Wingdings" pitchFamily="2" charset="2"/>
              </a:rPr>
              <a:t> filling defect of the cyst can be seen.</a:t>
            </a:r>
          </a:p>
          <a:p>
            <a:pPr eaLnBrk="1" hangingPunct="1">
              <a:buFontTx/>
              <a:buNone/>
            </a:pPr>
            <a:r>
              <a:rPr lang="en-US" sz="2800" smtClean="0"/>
              <a:t>HF:</a:t>
            </a:r>
          </a:p>
          <a:p>
            <a:pPr eaLnBrk="1" hangingPunct="1"/>
            <a:r>
              <a:rPr lang="en-US" smtClean="0"/>
              <a:t>Pseudostratified ciliated columnar epithelium with squamous metaplasia if infected.</a:t>
            </a:r>
          </a:p>
          <a:p>
            <a:pPr eaLnBrk="1" hangingPunct="1"/>
            <a:r>
              <a:rPr lang="en-US" smtClean="0"/>
              <a:t>Fibrous CT with/without inflammation.</a:t>
            </a:r>
          </a:p>
        </p:txBody>
      </p:sp>
      <p:sp>
        <p:nvSpPr>
          <p:cNvPr id="2969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297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64C9444-0F4A-4AA2-BF0A-E5F67CFFF998}" type="slidenum">
              <a:rPr lang="en-US" smtClean="0"/>
              <a:pPr/>
              <a:t>26</a:t>
            </a:fld>
            <a:endParaRPr lang="en-US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214563" y="1143000"/>
            <a:ext cx="4429125" cy="3714750"/>
          </a:xfrm>
          <a:noFill/>
        </p:spPr>
      </p:pic>
      <p:sp>
        <p:nvSpPr>
          <p:cNvPr id="3072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307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D1682BD-FB12-4072-94BA-AD90B46C5DDD}" type="slidenum">
              <a:rPr lang="en-US" smtClean="0"/>
              <a:pPr/>
              <a:t>27</a:t>
            </a:fld>
            <a:endParaRPr lang="en-US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798763" y="1438275"/>
            <a:ext cx="3470275" cy="2762250"/>
          </a:xfrm>
          <a:noFill/>
        </p:spPr>
      </p:pic>
      <p:sp>
        <p:nvSpPr>
          <p:cNvPr id="3174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317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D0A1255-4CCA-49ED-B068-3B6B26771093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013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Effects of orthodontic tooth movement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Application of pressure- causes bone resorption.</a:t>
            </a:r>
          </a:p>
          <a:p>
            <a:pPr eaLnBrk="1" hangingPunct="1"/>
            <a:r>
              <a:rPr lang="en-US" smtClean="0"/>
              <a:t>Under tension- bone deposition takes place.</a:t>
            </a:r>
          </a:p>
          <a:p>
            <a:pPr eaLnBrk="1" hangingPunct="1">
              <a:buFontTx/>
              <a:buNone/>
            </a:pPr>
            <a:r>
              <a:rPr lang="en-US" smtClean="0"/>
              <a:t>Tipping:</a:t>
            </a:r>
          </a:p>
          <a:p>
            <a:pPr eaLnBrk="1" hangingPunct="1"/>
            <a:r>
              <a:rPr lang="en-US" smtClean="0"/>
              <a:t>On pressure side: PDL gets compressed; bone starts resorption.</a:t>
            </a:r>
          </a:p>
          <a:p>
            <a:pPr eaLnBrk="1" hangingPunct="1"/>
            <a:r>
              <a:rPr lang="en-US" smtClean="0"/>
              <a:t>Excess pressure causes ischemia, hyalinisation, necrosis of tissue.</a:t>
            </a:r>
          </a:p>
        </p:txBody>
      </p:sp>
      <p:sp>
        <p:nvSpPr>
          <p:cNvPr id="3277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FD22BDE-ABDA-43CC-81D8-3EFCB2FC9F0A}" type="slidenum">
              <a:rPr lang="en-US" smtClean="0"/>
              <a:pPr/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21229" y="609604"/>
            <a:ext cx="6945086" cy="1103091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Specific learning Objectives </a:t>
            </a:r>
            <a:endParaRPr lang="en-US" sz="31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2318145"/>
              </p:ext>
            </p:extLst>
          </p:nvPr>
        </p:nvGraphicFramePr>
        <p:xfrm>
          <a:off x="533401" y="1828800"/>
          <a:ext cx="7674428" cy="673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5499">
                  <a:extLst>
                    <a:ext uri="{9D8B030D-6E8A-4147-A177-3AD203B41FA5}">
                      <a16:colId xmlns:a16="http://schemas.microsoft.com/office/drawing/2014/main" xmlns="" val="946123654"/>
                    </a:ext>
                  </a:extLst>
                </a:gridCol>
                <a:gridCol w="3344427">
                  <a:extLst>
                    <a:ext uri="{9D8B030D-6E8A-4147-A177-3AD203B41FA5}">
                      <a16:colId xmlns:a16="http://schemas.microsoft.com/office/drawing/2014/main" xmlns="" val="2411658997"/>
                    </a:ext>
                  </a:extLst>
                </a:gridCol>
                <a:gridCol w="2304502">
                  <a:extLst>
                    <a:ext uri="{9D8B030D-6E8A-4147-A177-3AD203B41FA5}">
                      <a16:colId xmlns:a16="http://schemas.microsoft.com/office/drawing/2014/main" xmlns="" val="3411213719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r>
                        <a:rPr lang="en-US" dirty="0"/>
                        <a:t>Core areas* 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Domain</a:t>
                      </a:r>
                      <a:r>
                        <a:rPr lang="en-US" baseline="0" dirty="0"/>
                        <a:t> **</a:t>
                      </a:r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Category #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868424398"/>
                  </a:ext>
                </a:extLst>
              </a:tr>
              <a:tr h="182880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PHYSICAL INJURIES</a:t>
                      </a:r>
                    </a:p>
                    <a:p>
                      <a:r>
                        <a:rPr lang="en-US" sz="1200" dirty="0" smtClean="0"/>
                        <a:t>CHEMICAL INJURIES (ALLERGIC/NON ALLERGIC)</a:t>
                      </a:r>
                    </a:p>
                    <a:p>
                      <a:r>
                        <a:rPr lang="en-US" sz="1200" dirty="0" smtClean="0"/>
                        <a:t>BRUXISM</a:t>
                      </a:r>
                    </a:p>
                    <a:p>
                      <a:r>
                        <a:rPr lang="en-US" sz="1200" dirty="0" smtClean="0"/>
                        <a:t>FRACTURES OF TEETH</a:t>
                      </a:r>
                    </a:p>
                    <a:p>
                      <a:r>
                        <a:rPr lang="en-US" sz="1200" dirty="0" smtClean="0"/>
                        <a:t>TOOTH ANKYLOSIS</a:t>
                      </a:r>
                    </a:p>
                    <a:p>
                      <a:r>
                        <a:rPr lang="en-US" sz="1200" dirty="0" smtClean="0"/>
                        <a:t>Surgical ciliated cyst of the maxilla</a:t>
                      </a:r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MUST</a:t>
                      </a:r>
                      <a:r>
                        <a:rPr lang="en-US" sz="1200" baseline="0" dirty="0" smtClean="0"/>
                        <a:t>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r>
                        <a:rPr lang="en-US" sz="1200" dirty="0" smtClean="0"/>
                        <a:t>MUST</a:t>
                      </a:r>
                      <a:r>
                        <a:rPr lang="en-US" sz="1200" baseline="0" dirty="0" smtClean="0"/>
                        <a:t>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endParaRPr lang="en-US" sz="1100" dirty="0" smtClean="0"/>
                    </a:p>
                    <a:p>
                      <a:endParaRPr lang="en-US" sz="11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3586572506"/>
                  </a:ext>
                </a:extLst>
              </a:tr>
              <a:tr h="2255520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EFFECTS OF ORTHODONTIC TOOTH MOVEMENT</a:t>
                      </a:r>
                    </a:p>
                    <a:p>
                      <a:r>
                        <a:rPr lang="en-US" sz="1100" dirty="0" smtClean="0"/>
                        <a:t>DENTURE SORE MOUTH</a:t>
                      </a:r>
                    </a:p>
                    <a:p>
                      <a:r>
                        <a:rPr lang="en-US" sz="1100" dirty="0" smtClean="0"/>
                        <a:t>INFLAMATORY FIBROUS HYPERPLASIA </a:t>
                      </a:r>
                    </a:p>
                    <a:p>
                      <a:r>
                        <a:rPr lang="en-US" sz="1100" dirty="0" smtClean="0"/>
                        <a:t>DENTURE BASE INTOLRENCE </a:t>
                      </a:r>
                    </a:p>
                    <a:p>
                      <a:r>
                        <a:rPr lang="en-US" sz="1100" dirty="0" smtClean="0"/>
                        <a:t>ANGULAR CHELITIS</a:t>
                      </a:r>
                    </a:p>
                    <a:p>
                      <a:r>
                        <a:rPr lang="en-US" sz="1100" dirty="0" smtClean="0"/>
                        <a:t>MUCOCELE</a:t>
                      </a:r>
                    </a:p>
                    <a:p>
                      <a:r>
                        <a:rPr lang="en-US" sz="1100" dirty="0" smtClean="0"/>
                        <a:t>RANULA</a:t>
                      </a:r>
                    </a:p>
                    <a:p>
                      <a:r>
                        <a:rPr lang="en-US" sz="1100" dirty="0" smtClean="0"/>
                        <a:t>SIALOLITHIASIS</a:t>
                      </a:r>
                    </a:p>
                    <a:p>
                      <a:r>
                        <a:rPr lang="en-US" sz="1100" dirty="0" smtClean="0"/>
                        <a:t>EFFECTS OF RADIATION</a:t>
                      </a:r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endParaRPr lang="en-US" sz="1200" dirty="0" smtClean="0"/>
                    </a:p>
                    <a:p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MUST</a:t>
                      </a:r>
                      <a:r>
                        <a:rPr lang="en-US" sz="1200" baseline="0" dirty="0" smtClean="0"/>
                        <a:t>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r>
                        <a:rPr lang="en-US" sz="1200" dirty="0" smtClean="0"/>
                        <a:t>MUST</a:t>
                      </a:r>
                      <a:r>
                        <a:rPr lang="en-US" sz="1200" baseline="0" dirty="0" smtClean="0"/>
                        <a:t>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r>
                        <a:rPr lang="en-US" sz="1200" dirty="0" smtClean="0"/>
                        <a:t>MUST</a:t>
                      </a:r>
                      <a:r>
                        <a:rPr lang="en-US" sz="1200" baseline="0" dirty="0" smtClean="0"/>
                        <a:t>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endParaRPr lang="en-US" sz="1200" baseline="0" dirty="0" smtClean="0"/>
                    </a:p>
                    <a:p>
                      <a:endParaRPr lang="en-US" sz="1200" baseline="0" dirty="0" smtClean="0"/>
                    </a:p>
                    <a:p>
                      <a:endParaRPr lang="en-US" sz="1200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359924706"/>
                  </a:ext>
                </a:extLst>
              </a:tr>
              <a:tr h="454499">
                <a:tc>
                  <a:txBody>
                    <a:bodyPr/>
                    <a:lstStyle/>
                    <a:p>
                      <a:r>
                        <a:rPr lang="en-US" sz="1100" dirty="0" smtClean="0"/>
                        <a:t>RHINOLITHIASIS</a:t>
                      </a:r>
                    </a:p>
                    <a:p>
                      <a:r>
                        <a:rPr lang="en-US" sz="1100" dirty="0" smtClean="0"/>
                        <a:t>ANTRAL RHINOLITH</a:t>
                      </a:r>
                    </a:p>
                    <a:p>
                      <a:r>
                        <a:rPr lang="en-US" sz="1100" dirty="0" smtClean="0"/>
                        <a:t>OSTEORADIONECROSIS</a:t>
                      </a:r>
                    </a:p>
                    <a:p>
                      <a:r>
                        <a:rPr lang="en-US" sz="1100" dirty="0" smtClean="0"/>
                        <a:t>EFFECTS OF CYTOTOXIC DRUGS</a:t>
                      </a:r>
                    </a:p>
                    <a:p>
                      <a:r>
                        <a:rPr lang="en-US" sz="1100" dirty="0" smtClean="0"/>
                        <a:t>ANGIONEUROTIC EDEMA</a:t>
                      </a:r>
                    </a:p>
                    <a:p>
                      <a:r>
                        <a:rPr lang="en-US" sz="1100" dirty="0" smtClean="0"/>
                        <a:t>CONTACT DERMATITIS</a:t>
                      </a:r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r>
                        <a:rPr lang="en-US" sz="1200" dirty="0" smtClean="0"/>
                        <a:t>COGNITIVE</a:t>
                      </a:r>
                    </a:p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MUST</a:t>
                      </a:r>
                      <a:r>
                        <a:rPr lang="en-US" sz="1200" baseline="0" dirty="0" smtClean="0"/>
                        <a:t>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r>
                        <a:rPr lang="en-US" sz="1200" baseline="0" dirty="0" smtClean="0"/>
                        <a:t>MUST KNOW</a:t>
                      </a:r>
                    </a:p>
                    <a:p>
                      <a:r>
                        <a:rPr lang="en-US" sz="1200" dirty="0" smtClean="0"/>
                        <a:t>MUST</a:t>
                      </a:r>
                      <a:r>
                        <a:rPr lang="en-US" sz="1200" baseline="0" dirty="0" smtClean="0"/>
                        <a:t> KNOW</a:t>
                      </a:r>
                    </a:p>
                    <a:p>
                      <a:endParaRPr lang="en-US" sz="1200" baseline="0" dirty="0" smtClean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xmlns="" val="2577297493"/>
                  </a:ext>
                </a:extLst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947178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013450"/>
          </a:xfrm>
        </p:spPr>
        <p:txBody>
          <a:bodyPr/>
          <a:lstStyle/>
          <a:p>
            <a:pPr eaLnBrk="1" hangingPunct="1"/>
            <a:r>
              <a:rPr lang="en-US" sz="3000" smtClean="0"/>
              <a:t>On tension side: PDL fibers &amp; capillaries get torn</a:t>
            </a:r>
            <a:r>
              <a:rPr lang="en-US" sz="3000" smtClean="0">
                <a:sym typeface="Wingdings" pitchFamily="2" charset="2"/>
              </a:rPr>
              <a:t> hemorrage.</a:t>
            </a:r>
          </a:p>
          <a:p>
            <a:pPr eaLnBrk="1" hangingPunct="1"/>
            <a:r>
              <a:rPr lang="en-US" sz="3000" smtClean="0">
                <a:sym typeface="Wingdings" pitchFamily="2" charset="2"/>
              </a:rPr>
              <a:t>Prolonged tension: widening of PDL space; new bone formation (elongated bony spicules parrallel to PDL fibers).</a:t>
            </a:r>
          </a:p>
          <a:p>
            <a:pPr eaLnBrk="1" hangingPunct="1"/>
            <a:r>
              <a:rPr lang="en-US" sz="3000" smtClean="0">
                <a:sym typeface="Wingdings" pitchFamily="2" charset="2"/>
              </a:rPr>
              <a:t>Cementum being avascular does not resorb easily.</a:t>
            </a:r>
          </a:p>
          <a:p>
            <a:pPr eaLnBrk="1" hangingPunct="1"/>
            <a:r>
              <a:rPr lang="en-US" sz="3000" smtClean="0">
                <a:sym typeface="Wingdings" pitchFamily="2" charset="2"/>
              </a:rPr>
              <a:t>Alveolar bone being highly vascular resorbs easily.</a:t>
            </a:r>
          </a:p>
          <a:p>
            <a:pPr eaLnBrk="1" hangingPunct="1"/>
            <a:r>
              <a:rPr lang="en-US" sz="3000" smtClean="0">
                <a:sym typeface="Wingdings" pitchFamily="2" charset="2"/>
              </a:rPr>
              <a:t>Young patients respond more rapidly with lesser forces more tissue reactivity &amp; increased local vascularity.</a:t>
            </a:r>
            <a:endParaRPr lang="en-US" sz="3000" smtClean="0"/>
          </a:p>
        </p:txBody>
      </p:sp>
      <p:sp>
        <p:nvSpPr>
          <p:cNvPr id="3379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337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FA3007B-DAA8-4D0D-90DE-875D8B34581B}" type="slidenum">
              <a:rPr lang="en-US" smtClean="0"/>
              <a:pPr/>
              <a:t>30</a:t>
            </a:fld>
            <a:endParaRPr lang="en-US" smtClean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Extrusion:</a:t>
            </a:r>
          </a:p>
          <a:p>
            <a:pPr eaLnBrk="1" hangingPunct="1"/>
            <a:r>
              <a:rPr lang="en-US" smtClean="0"/>
              <a:t>Can be compared to normal tooth eruption.</a:t>
            </a:r>
          </a:p>
          <a:p>
            <a:pPr eaLnBrk="1" hangingPunct="1"/>
            <a:r>
              <a:rPr lang="en-US" smtClean="0"/>
              <a:t>Tooth moves in an axial direction.</a:t>
            </a:r>
          </a:p>
          <a:p>
            <a:pPr eaLnBrk="1" hangingPunct="1"/>
            <a:r>
              <a:rPr lang="en-US" smtClean="0"/>
              <a:t>New bone is deposited at the alveolar crest.</a:t>
            </a:r>
          </a:p>
          <a:p>
            <a:pPr eaLnBrk="1" hangingPunct="1"/>
            <a:r>
              <a:rPr lang="en-US" smtClean="0"/>
              <a:t>Bony spicules are parallel to the direction of force; i.e, parallel to long axis of the tooth.</a:t>
            </a:r>
          </a:p>
          <a:p>
            <a:pPr eaLnBrk="1" hangingPunct="1"/>
            <a:r>
              <a:rPr lang="en-US" smtClean="0"/>
              <a:t>No change in PDL width.</a:t>
            </a:r>
          </a:p>
        </p:txBody>
      </p:sp>
      <p:sp>
        <p:nvSpPr>
          <p:cNvPr id="3481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9641B43-D32A-4567-887C-999B54C8A940}" type="slidenum">
              <a:rPr lang="en-US" smtClean="0"/>
              <a:pPr/>
              <a:t>31</a:t>
            </a:fld>
            <a:endParaRPr lang="en-US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/>
          </p:nvPr>
        </p:nvSpPr>
        <p:spPr>
          <a:xfrm>
            <a:off x="684213" y="188913"/>
            <a:ext cx="7488237" cy="5805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u="sng" smtClean="0"/>
              <a:t>Depressive movement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Resorption of bone at the root apex.</a:t>
            </a:r>
          </a:p>
          <a:p>
            <a:pPr eaLnBrk="1" hangingPunct="1"/>
            <a:r>
              <a:rPr lang="en-US" smtClean="0"/>
              <a:t>Minimal new bone formation.</a:t>
            </a:r>
          </a:p>
          <a:p>
            <a:pPr eaLnBrk="1" hangingPunct="1">
              <a:buFontTx/>
              <a:buNone/>
            </a:pPr>
            <a:r>
              <a:rPr lang="en-US" u="sng" smtClean="0"/>
              <a:t>Tissue reactions during retention period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After discontinuance of the active phase starts the retention period.</a:t>
            </a:r>
          </a:p>
          <a:p>
            <a:pPr eaLnBrk="1" hangingPunct="1"/>
            <a:r>
              <a:rPr lang="en-US" smtClean="0"/>
              <a:t>Gradual reformation of normal dense bone pattern by remodelling.</a:t>
            </a:r>
          </a:p>
          <a:p>
            <a:pPr eaLnBrk="1" hangingPunct="1"/>
            <a:r>
              <a:rPr lang="en-US" smtClean="0"/>
              <a:t>Retaining appliance is recommended.</a:t>
            </a:r>
          </a:p>
        </p:txBody>
      </p:sp>
      <p:sp>
        <p:nvSpPr>
          <p:cNvPr id="3584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358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6091772-B177-4A6E-9233-5E6EAE4808FA}" type="slidenum">
              <a:rPr lang="en-US" smtClean="0"/>
              <a:pPr/>
              <a:t>32</a:t>
            </a:fld>
            <a:endParaRPr lang="en-US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z="3100" smtClean="0"/>
              <a:t>Attaining bone-tooth equilibrium after ortho treatment is a slow process.</a:t>
            </a:r>
          </a:p>
          <a:p>
            <a:pPr eaLnBrk="1" hangingPunct="1">
              <a:buFontTx/>
              <a:buNone/>
            </a:pPr>
            <a:endParaRPr lang="en-US" sz="3100" smtClean="0"/>
          </a:p>
          <a:p>
            <a:pPr eaLnBrk="1" hangingPunct="1">
              <a:buFontTx/>
              <a:buNone/>
            </a:pPr>
            <a:r>
              <a:rPr lang="en-US" sz="3100" smtClean="0"/>
              <a:t>Effects of deciduous tooth movement:</a:t>
            </a:r>
          </a:p>
          <a:p>
            <a:pPr eaLnBrk="1" hangingPunct="1"/>
            <a:r>
              <a:rPr lang="en-US" sz="3100" smtClean="0"/>
              <a:t>Orthodontic tooth movement of deciduous teeth in animals showed associated movement of permenant tooth germs in the same direction.</a:t>
            </a:r>
          </a:p>
          <a:p>
            <a:pPr eaLnBrk="1" hangingPunct="1"/>
            <a:endParaRPr lang="en-US" smtClean="0"/>
          </a:p>
        </p:txBody>
      </p:sp>
      <p:sp>
        <p:nvSpPr>
          <p:cNvPr id="3686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399EDBD-3916-4E92-8705-28C8A924F59D}" type="slidenum">
              <a:rPr lang="en-US" smtClean="0"/>
              <a:pPr/>
              <a:t>33</a:t>
            </a:fld>
            <a:endParaRPr lang="en-US" smtClean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Traumatic ulcer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Etiology: cheek biting, denture irritation, tooth brush injury, sharp tooth, cotton roll injury.</a:t>
            </a:r>
          </a:p>
          <a:p>
            <a:pPr eaLnBrk="1" hangingPunct="1"/>
            <a:r>
              <a:rPr lang="en-US" smtClean="0"/>
              <a:t>Sites: lateral border of tongue, buccal mucosa, lips, palate.</a:t>
            </a:r>
          </a:p>
          <a:p>
            <a:pPr eaLnBrk="1" hangingPunct="1"/>
            <a:r>
              <a:rPr lang="en-US" smtClean="0"/>
              <a:t>Usually healing is uneventful and rapid; but sometimes persists for long.</a:t>
            </a:r>
          </a:p>
        </p:txBody>
      </p:sp>
      <p:sp>
        <p:nvSpPr>
          <p:cNvPr id="3789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378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3614780-5092-4018-9929-75BB600C78CC}" type="slidenum">
              <a:rPr lang="en-US" smtClean="0"/>
              <a:pPr/>
              <a:t>34</a:t>
            </a:fld>
            <a:endParaRPr lang="en-US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563563"/>
            <a:ext cx="7345363" cy="4937125"/>
          </a:xfrm>
          <a:noFill/>
        </p:spPr>
      </p:pic>
      <p:sp>
        <p:nvSpPr>
          <p:cNvPr id="3891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389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B62966F-AD18-4E12-94E4-B61A1313520E}" type="slidenum">
              <a:rPr lang="en-US" smtClean="0"/>
              <a:pPr/>
              <a:t>35</a:t>
            </a:fld>
            <a:endParaRPr lang="en-US" smtClean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755650" y="476250"/>
            <a:ext cx="7058025" cy="5730875"/>
          </a:xfrm>
          <a:noFill/>
        </p:spPr>
      </p:pic>
      <p:sp>
        <p:nvSpPr>
          <p:cNvPr id="3993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399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67A31F5-FC7C-46B3-A8F2-BBF81C47AFAC}" type="slidenum">
              <a:rPr lang="en-US" smtClean="0"/>
              <a:pPr/>
              <a:t>36</a:t>
            </a:fld>
            <a:endParaRPr lang="en-US" smtClean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428875" y="1000125"/>
            <a:ext cx="4071938" cy="4237038"/>
          </a:xfrm>
          <a:noFill/>
        </p:spPr>
      </p:pic>
      <p:sp>
        <p:nvSpPr>
          <p:cNvPr id="4096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409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43B9E59-E2DD-4008-9598-E46EB4A18B0C}" type="slidenum">
              <a:rPr lang="en-US" smtClean="0"/>
              <a:pPr/>
              <a:t>37</a:t>
            </a:fld>
            <a:endParaRPr lang="en-US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Factitial injuries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Self induced.</a:t>
            </a:r>
          </a:p>
          <a:p>
            <a:pPr eaLnBrk="1" hangingPunct="1"/>
            <a:r>
              <a:rPr lang="en-US" smtClean="0"/>
              <a:t>May be a habit with a frequent psychogenic background.</a:t>
            </a:r>
          </a:p>
          <a:p>
            <a:pPr eaLnBrk="1" hangingPunct="1"/>
            <a:r>
              <a:rPr lang="en-US" smtClean="0"/>
              <a:t>Eg; lip biting (morsicatio labiorum).</a:t>
            </a:r>
          </a:p>
          <a:p>
            <a:pPr eaLnBrk="1" hangingPunct="1">
              <a:buFontTx/>
              <a:buNone/>
            </a:pPr>
            <a:r>
              <a:rPr lang="en-US" smtClean="0"/>
              <a:t>         cheek biting (morsicatio buccarum).</a:t>
            </a:r>
          </a:p>
          <a:p>
            <a:pPr eaLnBrk="1" hangingPunct="1">
              <a:buFontTx/>
              <a:buNone/>
            </a:pPr>
            <a:r>
              <a:rPr lang="en-US" smtClean="0"/>
              <a:t>         unconscious gingival trauma.</a:t>
            </a:r>
          </a:p>
        </p:txBody>
      </p:sp>
      <p:sp>
        <p:nvSpPr>
          <p:cNvPr id="4198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419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67413DA-B3C6-4A98-B5C1-05DC2F5126FB}" type="slidenum">
              <a:rPr lang="en-US" smtClean="0"/>
              <a:pPr/>
              <a:t>38</a:t>
            </a:fld>
            <a:endParaRPr lang="en-US" smtClean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817813" y="1447800"/>
            <a:ext cx="3432175" cy="2743200"/>
          </a:xfrm>
          <a:noFill/>
        </p:spPr>
      </p:pic>
      <p:sp>
        <p:nvSpPr>
          <p:cNvPr id="4301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430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7D54A34-88A0-4328-BE93-222533244F92}" type="slidenum">
              <a:rPr lang="en-US" smtClean="0"/>
              <a:pPr/>
              <a:t>39</a:t>
            </a:fld>
            <a:endParaRPr 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PHYSICAL INJURIES</a:t>
            </a:r>
          </a:p>
          <a:p>
            <a:r>
              <a:rPr lang="en-US" dirty="0" smtClean="0"/>
              <a:t>CHEMICAL INJURIES (ALLERGIC/NON ALLERGIC)</a:t>
            </a:r>
          </a:p>
          <a:p>
            <a:r>
              <a:rPr lang="en-US" dirty="0" smtClean="0"/>
              <a:t>BRUXISM</a:t>
            </a:r>
          </a:p>
          <a:p>
            <a:r>
              <a:rPr lang="en-US" dirty="0" smtClean="0"/>
              <a:t>FRACTURES OF TEETH</a:t>
            </a:r>
          </a:p>
          <a:p>
            <a:r>
              <a:rPr lang="en-US" dirty="0" smtClean="0"/>
              <a:t>TOOTH ANKYLOSIS</a:t>
            </a:r>
          </a:p>
          <a:p>
            <a:r>
              <a:rPr lang="en-US" sz="2800" dirty="0" smtClean="0"/>
              <a:t>Surgical ciliated cyst of the maxilla</a:t>
            </a:r>
          </a:p>
          <a:p>
            <a:r>
              <a:rPr lang="en-US" sz="2800" dirty="0" smtClean="0"/>
              <a:t>EFFECTS OF ORTHODONTIC TOOTH MOVEMENT</a:t>
            </a:r>
          </a:p>
          <a:p>
            <a:r>
              <a:rPr lang="en-US" sz="2800" dirty="0" smtClean="0"/>
              <a:t>DENTURE SORE MOUTH</a:t>
            </a:r>
          </a:p>
          <a:p>
            <a:r>
              <a:rPr lang="en-US" sz="2800" dirty="0" smtClean="0"/>
              <a:t>INFLAMATORY FIBROUS HYPERPLASIA </a:t>
            </a:r>
          </a:p>
          <a:p>
            <a:r>
              <a:rPr lang="en-US" sz="2800" dirty="0" smtClean="0"/>
              <a:t>DENTURE BASE INTOLRENCE </a:t>
            </a:r>
          </a:p>
          <a:p>
            <a:r>
              <a:rPr lang="en-US" sz="2800" dirty="0" smtClean="0"/>
              <a:t>ANGULAR CHELITIS</a:t>
            </a:r>
          </a:p>
          <a:p>
            <a:r>
              <a:rPr lang="en-US" sz="2800" dirty="0" smtClean="0"/>
              <a:t>MUCOCELE</a:t>
            </a:r>
          </a:p>
          <a:p>
            <a:r>
              <a:rPr lang="en-US" sz="2800" dirty="0" smtClean="0"/>
              <a:t>RANULA</a:t>
            </a:r>
          </a:p>
          <a:p>
            <a:r>
              <a:rPr lang="en-US" sz="2800" dirty="0" smtClean="0"/>
              <a:t>SIALOLITHIASIS</a:t>
            </a:r>
          </a:p>
          <a:p>
            <a:r>
              <a:rPr lang="en-US" sz="2800" dirty="0" smtClean="0"/>
              <a:t>EFFECTS OF RADIATION</a:t>
            </a:r>
          </a:p>
          <a:p>
            <a:r>
              <a:rPr lang="en-US" sz="2800" dirty="0" smtClean="0"/>
              <a:t>RHINOLITHIASIS</a:t>
            </a:r>
          </a:p>
          <a:p>
            <a:r>
              <a:rPr lang="en-US" sz="2800" dirty="0" smtClean="0"/>
              <a:t>ANTRAL RHINOLITH</a:t>
            </a:r>
          </a:p>
          <a:p>
            <a:r>
              <a:rPr lang="en-US" sz="2800" dirty="0" smtClean="0"/>
              <a:t>OSTEORADIONECROSIS</a:t>
            </a:r>
          </a:p>
          <a:p>
            <a:r>
              <a:rPr lang="en-US" dirty="0" smtClean="0"/>
              <a:t>EFFECTS OF CYTOTOXIC DRUGS</a:t>
            </a:r>
          </a:p>
          <a:p>
            <a:r>
              <a:rPr lang="en-US" dirty="0" smtClean="0"/>
              <a:t>ANGIONEUROTIC EDEMA</a:t>
            </a:r>
          </a:p>
          <a:p>
            <a:r>
              <a:rPr lang="en-US" dirty="0" smtClean="0"/>
              <a:t>CONTACT DERMATITIS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95863-2509-495E-A4D3-2D1EB08AA32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 </a:t>
            </a:r>
          </a:p>
        </p:txBody>
      </p:sp>
    </p:spTree>
    <p:extLst>
      <p:ext uri="{BB962C8B-B14F-4D97-AF65-F5344CB8AC3E}">
        <p14:creationId xmlns:p14="http://schemas.microsoft.com/office/powerpoint/2010/main" xmlns="" val="225976054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300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Sore spots (denture injuries):</a:t>
            </a:r>
          </a:p>
          <a:p>
            <a:pPr eaLnBrk="1" hangingPunct="1"/>
            <a:r>
              <a:rPr lang="en-US" smtClean="0"/>
              <a:t>Develops within a day or two after insertion of the new denture.</a:t>
            </a:r>
          </a:p>
          <a:p>
            <a:pPr eaLnBrk="1" hangingPunct="1"/>
            <a:r>
              <a:rPr lang="en-US" smtClean="0"/>
              <a:t>Small painful irregular lesions.</a:t>
            </a:r>
          </a:p>
          <a:p>
            <a:pPr eaLnBrk="1" hangingPunct="1"/>
            <a:r>
              <a:rPr lang="en-US" smtClean="0"/>
              <a:t>Ulcers are covered by a delicate gray necrotic membrane.</a:t>
            </a:r>
          </a:p>
          <a:p>
            <a:pPr eaLnBrk="1" hangingPunct="1"/>
            <a:r>
              <a:rPr lang="en-US" smtClean="0"/>
              <a:t>Surrounded by an inflammatory halo.</a:t>
            </a:r>
          </a:p>
          <a:p>
            <a:pPr eaLnBrk="1" hangingPunct="1">
              <a:buFontTx/>
              <a:buNone/>
            </a:pPr>
            <a:r>
              <a:rPr lang="en-US" smtClean="0"/>
              <a:t>Etiology:</a:t>
            </a:r>
          </a:p>
          <a:p>
            <a:pPr eaLnBrk="1" hangingPunct="1">
              <a:buFontTx/>
              <a:buNone/>
            </a:pPr>
            <a:r>
              <a:rPr lang="en-US" smtClean="0"/>
              <a:t>-over extension of denture flanges.</a:t>
            </a:r>
          </a:p>
          <a:p>
            <a:pPr eaLnBrk="1" hangingPunct="1">
              <a:buFontTx/>
              <a:buNone/>
            </a:pPr>
            <a:r>
              <a:rPr lang="en-US" smtClean="0"/>
              <a:t>-roughened spot on the inner side of the denture.</a:t>
            </a:r>
          </a:p>
        </p:txBody>
      </p:sp>
      <p:sp>
        <p:nvSpPr>
          <p:cNvPr id="4403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162C289-BD0A-47B0-B7F5-D808249828A0}" type="slidenum">
              <a:rPr lang="en-US" smtClean="0"/>
              <a:pPr/>
              <a:t>40</a:t>
            </a:fld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084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HF:</a:t>
            </a:r>
          </a:p>
          <a:p>
            <a:pPr eaLnBrk="1" hangingPunct="1"/>
            <a:r>
              <a:rPr lang="en-US" smtClean="0"/>
              <a:t>Loss of epithelial continuity.</a:t>
            </a:r>
          </a:p>
          <a:p>
            <a:pPr eaLnBrk="1" hangingPunct="1"/>
            <a:r>
              <a:rPr lang="en-US" smtClean="0"/>
              <a:t>Non specific ulcer.</a:t>
            </a:r>
          </a:p>
          <a:p>
            <a:pPr eaLnBrk="1" hangingPunct="1"/>
            <a:r>
              <a:rPr lang="en-US" smtClean="0"/>
              <a:t>Fibrinous exudate covering the exposed CT.</a:t>
            </a:r>
          </a:p>
          <a:p>
            <a:pPr eaLnBrk="1" hangingPunct="1"/>
            <a:r>
              <a:rPr lang="en-US" smtClean="0"/>
              <a:t>Epithelium bordering the ulcer</a:t>
            </a:r>
            <a:r>
              <a:rPr lang="en-US" smtClean="0">
                <a:sym typeface="Wingdings" pitchFamily="2" charset="2"/>
              </a:rPr>
              <a:t> proliferation.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Neutrophils at the ulcerated area.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Chronic lesions- lymphocytes &amp; plasma cells.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Capillary dialation.</a:t>
            </a:r>
            <a:endParaRPr lang="en-US" smtClean="0"/>
          </a:p>
        </p:txBody>
      </p:sp>
      <p:sp>
        <p:nvSpPr>
          <p:cNvPr id="4505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450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C05CF4A-2748-459C-A1DF-F1596F5E8AE6}" type="slidenum">
              <a:rPr lang="en-US" smtClean="0"/>
              <a:pPr/>
              <a:t>41</a:t>
            </a:fld>
            <a:endParaRPr lang="en-US" smtClean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/>
          </p:nvPr>
        </p:nvSpPr>
        <p:spPr>
          <a:xfrm>
            <a:off x="684213" y="404813"/>
            <a:ext cx="7696200" cy="5334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Denture sore mouth (denture stomatitis)</a:t>
            </a:r>
          </a:p>
          <a:p>
            <a:pPr eaLnBrk="1" hangingPunct="1"/>
            <a:r>
              <a:rPr lang="en-US" smtClean="0"/>
              <a:t>Generalised inflammation.</a:t>
            </a:r>
          </a:p>
          <a:p>
            <a:pPr eaLnBrk="1" hangingPunct="1"/>
            <a:r>
              <a:rPr lang="en-US" smtClean="0"/>
              <a:t>Mucosa- red, swollen, smooth/ granular, painful.</a:t>
            </a:r>
          </a:p>
          <a:p>
            <a:pPr eaLnBrk="1" hangingPunct="1"/>
            <a:r>
              <a:rPr lang="en-US" smtClean="0"/>
              <a:t>Multiple pinpoint foci of hyperemia (Mx/Mn).</a:t>
            </a:r>
          </a:p>
          <a:p>
            <a:pPr eaLnBrk="1" hangingPunct="1"/>
            <a:r>
              <a:rPr lang="en-US" smtClean="0"/>
              <a:t>Severe burning sensation.</a:t>
            </a:r>
          </a:p>
          <a:p>
            <a:pPr eaLnBrk="1" hangingPunct="1"/>
            <a:r>
              <a:rPr lang="en-US" smtClean="0"/>
              <a:t>Sharply outlined redness along the denture borders.</a:t>
            </a:r>
          </a:p>
        </p:txBody>
      </p:sp>
      <p:sp>
        <p:nvSpPr>
          <p:cNvPr id="4608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460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F98B45C-BAB7-4AE3-AE66-6880FCC1E347}" type="slidenum">
              <a:rPr lang="en-US" smtClean="0"/>
              <a:pPr/>
              <a:t>42</a:t>
            </a:fld>
            <a:endParaRPr lang="en-US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Etiology:</a:t>
            </a:r>
          </a:p>
          <a:p>
            <a:pPr eaLnBrk="1" hangingPunct="1"/>
            <a:r>
              <a:rPr lang="en-US" smtClean="0"/>
              <a:t>Infection with candida albicans (chronic atrophic candidiasis).</a:t>
            </a:r>
          </a:p>
          <a:p>
            <a:pPr eaLnBrk="1" hangingPunct="1"/>
            <a:r>
              <a:rPr lang="en-US" smtClean="0"/>
              <a:t>May be related to sweat retention syndrome.</a:t>
            </a:r>
          </a:p>
          <a:p>
            <a:pPr eaLnBrk="1" hangingPunct="1">
              <a:buFontTx/>
              <a:buNone/>
            </a:pPr>
            <a:r>
              <a:rPr lang="en-US" smtClean="0"/>
              <a:t>   keratin plug formation of sweat glands/ accesory salivary glands</a:t>
            </a:r>
            <a:r>
              <a:rPr lang="en-US" smtClean="0">
                <a:sym typeface="Wingdings" pitchFamily="2" charset="2"/>
              </a:rPr>
              <a:t> forced secretion of saliva/ sweat into adjacent tissues subsequent inflammation.</a:t>
            </a:r>
            <a:r>
              <a:rPr lang="en-US" smtClean="0"/>
              <a:t>   </a:t>
            </a:r>
          </a:p>
        </p:txBody>
      </p:sp>
      <p:sp>
        <p:nvSpPr>
          <p:cNvPr id="4710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471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9DDDF66-A55A-4B5A-A9BE-1A4A08C5AA8A}" type="slidenum">
              <a:rPr lang="en-US" smtClean="0"/>
              <a:pPr/>
              <a:t>43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Not due to true allergy (patch test negetive).</a:t>
            </a:r>
          </a:p>
          <a:p>
            <a:pPr eaLnBrk="1" hangingPunct="1"/>
            <a:r>
              <a:rPr lang="en-US" smtClean="0"/>
              <a:t>Poor denture cleanliness</a:t>
            </a:r>
            <a:r>
              <a:rPr lang="en-US" smtClean="0">
                <a:sym typeface="Wingdings" pitchFamily="2" charset="2"/>
              </a:rPr>
              <a:t> candidal growth on mucosa &amp; denture surface.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Multifaceted disease entity: denture trauma, continuous denture wearing, poor oral hygeine habits, dietary alterations.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Antifungal treatment &amp; rebasing of the denture can be done. </a:t>
            </a:r>
            <a:endParaRPr lang="en-US" smtClean="0"/>
          </a:p>
        </p:txBody>
      </p:sp>
      <p:sp>
        <p:nvSpPr>
          <p:cNvPr id="4813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481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DA428BC-0F1B-4847-88D4-37ADBE9B8ACC}" type="slidenum">
              <a:rPr lang="en-US" smtClean="0"/>
              <a:pPr/>
              <a:t>44</a:t>
            </a:fld>
            <a:endParaRPr lang="en-US" smtClean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2143125" y="1285875"/>
            <a:ext cx="4714875" cy="3429000"/>
          </a:xfrm>
          <a:noFill/>
        </p:spPr>
      </p:pic>
      <p:sp>
        <p:nvSpPr>
          <p:cNvPr id="4915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FA3654D-434C-41D2-B4B9-7B1C8597A746}" type="slidenum">
              <a:rPr lang="en-US" smtClean="0"/>
              <a:pPr/>
              <a:t>45</a:t>
            </a:fld>
            <a:endParaRPr lang="en-US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3211513" y="1631950"/>
            <a:ext cx="2644775" cy="2374900"/>
          </a:xfrm>
          <a:noFill/>
        </p:spPr>
      </p:pic>
      <p:sp>
        <p:nvSpPr>
          <p:cNvPr id="5017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501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41E9199-1FEF-446B-8FC9-A4A6F288C513}" type="slidenum">
              <a:rPr lang="en-US" smtClean="0"/>
              <a:pPr/>
              <a:t>46</a:t>
            </a:fld>
            <a:endParaRPr lang="en-US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631113" cy="65166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Inflammatory fibrous hyperplasia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Denture injury tumor/ epulis fissuratum/ redundant tissue.</a:t>
            </a:r>
          </a:p>
          <a:p>
            <a:pPr eaLnBrk="1" hangingPunct="1"/>
            <a:r>
              <a:rPr lang="en-US" smtClean="0"/>
              <a:t>Due to chronically ill fitting denture.</a:t>
            </a:r>
          </a:p>
          <a:p>
            <a:pPr eaLnBrk="1" hangingPunct="1">
              <a:buFontTx/>
              <a:buNone/>
            </a:pPr>
            <a:r>
              <a:rPr lang="en-US" smtClean="0"/>
              <a:t>CF:</a:t>
            </a:r>
          </a:p>
          <a:p>
            <a:pPr eaLnBrk="1" hangingPunct="1"/>
            <a:r>
              <a:rPr lang="en-US" smtClean="0"/>
              <a:t>Tissue hyperplasia along the denture borders.</a:t>
            </a:r>
          </a:p>
          <a:p>
            <a:pPr eaLnBrk="1" hangingPunct="1"/>
            <a:r>
              <a:rPr lang="en-US" smtClean="0"/>
              <a:t>Elongated rolls of tissue in mucobuccal folds into which denture flange fits.</a:t>
            </a:r>
          </a:p>
          <a:p>
            <a:pPr eaLnBrk="1" hangingPunct="1"/>
            <a:r>
              <a:rPr lang="en-US" smtClean="0"/>
              <a:t>Slow perforation.</a:t>
            </a:r>
          </a:p>
          <a:p>
            <a:pPr eaLnBrk="1" hangingPunct="1"/>
            <a:r>
              <a:rPr lang="en-US" sz="3000" smtClean="0"/>
              <a:t>Alveolar ridge resorption may be seen.</a:t>
            </a:r>
          </a:p>
        </p:txBody>
      </p:sp>
      <p:sp>
        <p:nvSpPr>
          <p:cNvPr id="5120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6D13083-22FD-4A6A-9D54-279042C9A5AE}" type="slidenum">
              <a:rPr lang="en-US" smtClean="0"/>
              <a:pPr/>
              <a:t>47</a:t>
            </a:fld>
            <a:endParaRPr lang="en-US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Tissue is not highly inflamed but may be ulcerated at the base.</a:t>
            </a:r>
          </a:p>
          <a:p>
            <a:pPr eaLnBrk="1" hangingPunct="1"/>
            <a:r>
              <a:rPr lang="en-US" smtClean="0"/>
              <a:t>Firm on palpation.</a:t>
            </a:r>
          </a:p>
          <a:p>
            <a:pPr eaLnBrk="1" hangingPunct="1">
              <a:buFontTx/>
              <a:buNone/>
            </a:pPr>
            <a:r>
              <a:rPr lang="en-US" smtClean="0"/>
              <a:t>HF:</a:t>
            </a:r>
          </a:p>
          <a:p>
            <a:pPr eaLnBrk="1" hangingPunct="1"/>
            <a:r>
              <a:rPr lang="en-US" smtClean="0"/>
              <a:t>Bulk of fibrous CT covered by stratified squamous epithelium.</a:t>
            </a:r>
          </a:p>
          <a:p>
            <a:pPr eaLnBrk="1" hangingPunct="1"/>
            <a:r>
              <a:rPr lang="en-US" smtClean="0"/>
              <a:t>Epithelium is hyperorthokeratotic/ hyperparakeratotic.</a:t>
            </a:r>
          </a:p>
          <a:p>
            <a:pPr eaLnBrk="1" hangingPunct="1"/>
            <a:r>
              <a:rPr lang="en-US" smtClean="0"/>
              <a:t>May show acanthosis.</a:t>
            </a:r>
          </a:p>
          <a:p>
            <a:pPr eaLnBrk="1" hangingPunct="1"/>
            <a:r>
              <a:rPr lang="en-US" smtClean="0"/>
              <a:t>Pseudoepithelomatous hyperplasia.</a:t>
            </a:r>
          </a:p>
        </p:txBody>
      </p:sp>
      <p:sp>
        <p:nvSpPr>
          <p:cNvPr id="5222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522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8DBF90F-43EA-444E-81EF-CAEC73A77ED6}" type="slidenum">
              <a:rPr lang="en-US" smtClean="0"/>
              <a:pPr/>
              <a:t>48</a:t>
            </a:fld>
            <a:endParaRPr lang="en-US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Connective tissue: coarse collagen bundles, few fibroblasts, BV.</a:t>
            </a:r>
          </a:p>
          <a:p>
            <a:pPr eaLnBrk="1" hangingPunct="1"/>
            <a:r>
              <a:rPr lang="en-US" smtClean="0"/>
              <a:t>Epithelium may show surface ulcerations &amp; </a:t>
            </a:r>
          </a:p>
          <a:p>
            <a:pPr eaLnBrk="1" hangingPunct="1">
              <a:buFontTx/>
              <a:buNone/>
            </a:pPr>
            <a:r>
              <a:rPr lang="en-US" smtClean="0"/>
              <a:t>   mucopolysaccaride keratin dystrophy.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   </a:t>
            </a:r>
            <a:r>
              <a:rPr lang="en-US" smtClean="0">
                <a:latin typeface="Times New Roman" pitchFamily="18" charset="0"/>
              </a:rPr>
              <a:t>↓</a:t>
            </a:r>
          </a:p>
          <a:p>
            <a:pPr eaLnBrk="1" hangingPunct="1">
              <a:buFontTx/>
              <a:buNone/>
            </a:pPr>
            <a:r>
              <a:rPr lang="en-US" smtClean="0"/>
              <a:t>Homogenous eosinophilic pools in stratum spinosum which appears to have replaced individual cells (toto bodies, plasma pooling).</a:t>
            </a:r>
            <a:endParaRPr lang="en-US" smtClean="0">
              <a:cs typeface="Times New Roman" pitchFamily="18" charset="0"/>
            </a:endParaRPr>
          </a:p>
        </p:txBody>
      </p:sp>
      <p:sp>
        <p:nvSpPr>
          <p:cNvPr id="5325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086EC79-F1AB-440C-9A1B-1B7D11712B6B}" type="slidenum">
              <a:rPr lang="en-US" smtClean="0"/>
              <a:pPr/>
              <a:t>49</a:t>
            </a:fld>
            <a:endParaRPr lang="en-US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624078" indent="-51435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="1" u="sng" dirty="0" smtClean="0"/>
              <a:t>Physical injuries</a:t>
            </a:r>
            <a:r>
              <a:rPr lang="en-US" dirty="0" smtClean="0"/>
              <a:t>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of teeth: -</a:t>
            </a:r>
            <a:r>
              <a:rPr lang="en-US" dirty="0" err="1" smtClean="0"/>
              <a:t>bruxism</a:t>
            </a:r>
            <a:r>
              <a:rPr lang="en-US" dirty="0" smtClean="0"/>
              <a:t>,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             -fractures,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             -</a:t>
            </a:r>
            <a:r>
              <a:rPr lang="en-US" dirty="0" err="1" smtClean="0"/>
              <a:t>ankylosis</a:t>
            </a:r>
            <a:r>
              <a:rPr lang="en-US" dirty="0" smtClean="0"/>
              <a:t>.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of bone: -traumatic cyst.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            -focal osteoporotic bone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             marrow defect of jaw.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            -surgical ciliated cyst of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                maxilla.</a:t>
            </a:r>
          </a:p>
        </p:txBody>
      </p:sp>
      <p:sp>
        <p:nvSpPr>
          <p:cNvPr id="819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81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8FDD420-BB4A-4E1E-A8F1-21611262963F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696200" cy="6372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Inflammatory papillary hyperplasia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Palatal papillomatosis.</a:t>
            </a:r>
          </a:p>
          <a:p>
            <a:pPr eaLnBrk="1" hangingPunct="1">
              <a:buFontTx/>
              <a:buNone/>
            </a:pPr>
            <a:r>
              <a:rPr lang="en-US" smtClean="0"/>
              <a:t>Etiology:</a:t>
            </a:r>
          </a:p>
          <a:p>
            <a:pPr eaLnBrk="1" hangingPunct="1">
              <a:buFontTx/>
              <a:buNone/>
            </a:pPr>
            <a:r>
              <a:rPr lang="en-US" smtClean="0"/>
              <a:t>-ill fitting denture of maxillary sinus.</a:t>
            </a:r>
          </a:p>
          <a:p>
            <a:pPr eaLnBrk="1" hangingPunct="1">
              <a:buFontTx/>
              <a:buNone/>
            </a:pPr>
            <a:r>
              <a:rPr lang="en-US" smtClean="0"/>
              <a:t>-frictional irritation &amp; poor state of oral hygeine.</a:t>
            </a:r>
          </a:p>
          <a:p>
            <a:pPr eaLnBrk="1" hangingPunct="1">
              <a:buFontTx/>
              <a:buNone/>
            </a:pPr>
            <a:r>
              <a:rPr lang="en-US" smtClean="0"/>
              <a:t>CF:</a:t>
            </a:r>
          </a:p>
          <a:p>
            <a:pPr eaLnBrk="1" hangingPunct="1">
              <a:buFontTx/>
              <a:buNone/>
            </a:pPr>
            <a:r>
              <a:rPr lang="en-US" smtClean="0"/>
              <a:t>-mostly seen in edentulous patients.</a:t>
            </a:r>
          </a:p>
          <a:p>
            <a:pPr eaLnBrk="1" hangingPunct="1">
              <a:buFontTx/>
              <a:buNone/>
            </a:pPr>
            <a:r>
              <a:rPr lang="en-US" smtClean="0"/>
              <a:t>-denture wearing 24 hrs/day.</a:t>
            </a:r>
          </a:p>
          <a:p>
            <a:pPr eaLnBrk="1" hangingPunct="1">
              <a:buFontTx/>
              <a:buNone/>
            </a:pPr>
            <a:r>
              <a:rPr lang="en-US" smtClean="0"/>
              <a:t>-site of lesion corresponds to the denture base.</a:t>
            </a:r>
          </a:p>
        </p:txBody>
      </p:sp>
      <p:sp>
        <p:nvSpPr>
          <p:cNvPr id="5427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542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77BA9C8-A3EE-4712-B5A9-8831B926DC61}" type="slidenum">
              <a:rPr lang="en-US" smtClean="0"/>
              <a:pPr/>
              <a:t>50</a:t>
            </a:fld>
            <a:endParaRPr lang="en-US" smtClean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No age/ sex prediliction.</a:t>
            </a:r>
          </a:p>
          <a:p>
            <a:pPr eaLnBrk="1" hangingPunct="1"/>
            <a:r>
              <a:rPr lang="en-US" smtClean="0"/>
              <a:t>Red, edentulous papillary projections with warty appearance.</a:t>
            </a:r>
          </a:p>
          <a:p>
            <a:pPr eaLnBrk="1" hangingPunct="1"/>
            <a:r>
              <a:rPr lang="en-US" smtClean="0"/>
              <a:t>Lesions may extend on to the alveolar mucosa.</a:t>
            </a:r>
          </a:p>
          <a:p>
            <a:pPr eaLnBrk="1" hangingPunct="1"/>
            <a:r>
              <a:rPr lang="en-US" smtClean="0"/>
              <a:t>Individual papillae of 1mm in diameter.</a:t>
            </a:r>
          </a:p>
          <a:p>
            <a:pPr eaLnBrk="1" hangingPunct="1"/>
            <a:r>
              <a:rPr lang="en-US" smtClean="0"/>
              <a:t>Varying degrees of inflammation.</a:t>
            </a:r>
          </a:p>
          <a:p>
            <a:pPr eaLnBrk="1" hangingPunct="1"/>
            <a:r>
              <a:rPr lang="en-US" smtClean="0"/>
              <a:t>Rarely ulcerated.</a:t>
            </a:r>
          </a:p>
        </p:txBody>
      </p:sp>
      <p:sp>
        <p:nvSpPr>
          <p:cNvPr id="5529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553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A8EA13B-6553-45BF-AF97-F446C6EE582B}" type="slidenum">
              <a:rPr lang="en-US" smtClean="0"/>
              <a:pPr/>
              <a:t>51</a:t>
            </a:fld>
            <a:endParaRPr lang="en-US" smtClean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084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HF:</a:t>
            </a:r>
          </a:p>
          <a:p>
            <a:pPr eaLnBrk="1" hangingPunct="1"/>
            <a:r>
              <a:rPr lang="en-US" smtClean="0"/>
              <a:t>Epi: small projections on the surface.</a:t>
            </a:r>
          </a:p>
          <a:p>
            <a:pPr eaLnBrk="1" hangingPunct="1">
              <a:buFontTx/>
              <a:buNone/>
            </a:pPr>
            <a:r>
              <a:rPr lang="en-US" smtClean="0"/>
              <a:t>       : para/orthokeratinised str sq epi.</a:t>
            </a:r>
          </a:p>
          <a:p>
            <a:pPr eaLnBrk="1" hangingPunct="1">
              <a:buFontTx/>
              <a:buNone/>
            </a:pPr>
            <a:r>
              <a:rPr lang="en-US" smtClean="0"/>
              <a:t>       : pseudoepithelomatous hyperplasia.</a:t>
            </a:r>
          </a:p>
          <a:p>
            <a:pPr eaLnBrk="1" hangingPunct="1"/>
            <a:r>
              <a:rPr lang="en-US" smtClean="0"/>
              <a:t>CT: central core of CT stroma.</a:t>
            </a:r>
          </a:p>
          <a:p>
            <a:pPr eaLnBrk="1" hangingPunct="1">
              <a:buFontTx/>
              <a:buNone/>
            </a:pPr>
            <a:r>
              <a:rPr lang="en-US" smtClean="0"/>
              <a:t>       : severe inflammatory cell infiltration.</a:t>
            </a:r>
          </a:p>
          <a:p>
            <a:pPr eaLnBrk="1" hangingPunct="1">
              <a:buFontTx/>
              <a:buNone/>
            </a:pPr>
            <a:r>
              <a:rPr lang="en-US" smtClean="0"/>
              <a:t>       : chronic sialadenitis in accessory salivary gland.</a:t>
            </a:r>
          </a:p>
          <a:p>
            <a:pPr eaLnBrk="1" hangingPunct="1">
              <a:buFontTx/>
              <a:buNone/>
            </a:pPr>
            <a:r>
              <a:rPr lang="en-US" smtClean="0"/>
              <a:t>       :metaplastic changes- acini &amp; ducts</a:t>
            </a:r>
          </a:p>
        </p:txBody>
      </p:sp>
      <p:sp>
        <p:nvSpPr>
          <p:cNvPr id="5632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563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7F0BF31-2229-4B92-B26E-DF17A97400A1}" type="slidenum">
              <a:rPr lang="en-US" smtClean="0"/>
              <a:pPr/>
              <a:t>52</a:t>
            </a:fld>
            <a:endParaRPr lang="en-US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Denture base intolerance/ allergy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May be due to sensitivity to monomer.</a:t>
            </a:r>
          </a:p>
          <a:p>
            <a:pPr eaLnBrk="1" hangingPunct="1"/>
            <a:r>
              <a:rPr lang="en-US" smtClean="0"/>
              <a:t>MMA (methyl meth acrylate) can produce a reaction in susceptible persons.</a:t>
            </a:r>
          </a:p>
          <a:p>
            <a:pPr eaLnBrk="1" hangingPunct="1"/>
            <a:r>
              <a:rPr lang="en-US" smtClean="0"/>
              <a:t>Well processed resin denture</a:t>
            </a:r>
            <a:r>
              <a:rPr lang="en-US" smtClean="0">
                <a:sym typeface="Wingdings" pitchFamily="2" charset="2"/>
              </a:rPr>
              <a:t> less likely to produce allergens.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More in light sensitive acrylates.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5734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05F2220-921A-43B2-97E8-D7CDC5807E5F}" type="slidenum">
              <a:rPr lang="en-US" smtClean="0"/>
              <a:pPr/>
              <a:t>53</a:t>
            </a:fld>
            <a:endParaRPr lang="en-US" smtClean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CF:</a:t>
            </a:r>
          </a:p>
          <a:p>
            <a:pPr eaLnBrk="1" hangingPunct="1"/>
            <a:r>
              <a:rPr lang="en-US" smtClean="0"/>
              <a:t>Mucosa beneath the denture- red, swollen, smooth/granular, painful.</a:t>
            </a:r>
          </a:p>
          <a:p>
            <a:pPr eaLnBrk="1" hangingPunct="1"/>
            <a:r>
              <a:rPr lang="en-US" smtClean="0"/>
              <a:t>Multiple pinpoint foci of hyperemia.</a:t>
            </a:r>
          </a:p>
          <a:p>
            <a:pPr eaLnBrk="1" hangingPunct="1"/>
            <a:r>
              <a:rPr lang="en-US" smtClean="0"/>
              <a:t>Severe burning sensation.</a:t>
            </a:r>
          </a:p>
          <a:p>
            <a:pPr eaLnBrk="1" hangingPunct="1"/>
            <a:r>
              <a:rPr lang="en-US" smtClean="0"/>
              <a:t>Sharpely outlined redness of the mucosa.</a:t>
            </a:r>
          </a:p>
        </p:txBody>
      </p:sp>
      <p:sp>
        <p:nvSpPr>
          <p:cNvPr id="5837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583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AFAEE68-812F-4F0B-BC29-31BB2A6966CD}" type="slidenum">
              <a:rPr lang="en-US" smtClean="0"/>
              <a:pPr/>
              <a:t>54</a:t>
            </a:fld>
            <a:endParaRPr lang="en-US" smtClean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58689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Patch test:</a:t>
            </a:r>
          </a:p>
          <a:p>
            <a:pPr eaLnBrk="1" hangingPunct="1"/>
            <a:r>
              <a:rPr lang="en-US" smtClean="0"/>
              <a:t>Entire denture is strapped to the forearm/ scrappings from the denture acrylic is placed on the forearm for 48 hrs.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   </a:t>
            </a:r>
            <a:r>
              <a:rPr lang="en-US" smtClean="0">
                <a:latin typeface="Times New Roman" pitchFamily="18" charset="0"/>
              </a:rPr>
              <a:t>↓</a:t>
            </a:r>
          </a:p>
          <a:p>
            <a:pPr eaLnBrk="1" hangingPunct="1">
              <a:buFontTx/>
              <a:buNone/>
            </a:pPr>
            <a:r>
              <a:rPr lang="en-US" smtClean="0"/>
              <a:t>Allergy develops if patch test is +ve.</a:t>
            </a:r>
          </a:p>
          <a:p>
            <a:pPr eaLnBrk="1" hangingPunct="1"/>
            <a:r>
              <a:rPr lang="en-US" smtClean="0"/>
              <a:t>Co-cr alloy base in the denture is sensitive due to nickel.</a:t>
            </a:r>
          </a:p>
          <a:p>
            <a:pPr eaLnBrk="1" hangingPunct="1"/>
            <a:r>
              <a:rPr lang="en-US" smtClean="0"/>
              <a:t>Vulcanite dentures- allergic due to sulphur content.</a:t>
            </a:r>
          </a:p>
        </p:txBody>
      </p:sp>
      <p:sp>
        <p:nvSpPr>
          <p:cNvPr id="5939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495F334-18BF-40D0-BCA0-A35FEF62D031}" type="slidenum">
              <a:rPr lang="en-US" smtClean="0"/>
              <a:pPr/>
              <a:t>55</a:t>
            </a:fld>
            <a:endParaRPr lang="en-US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445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Angular chelitis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Perleche.</a:t>
            </a:r>
          </a:p>
          <a:p>
            <a:pPr eaLnBrk="1" hangingPunct="1">
              <a:buFontTx/>
              <a:buNone/>
            </a:pPr>
            <a:r>
              <a:rPr lang="en-US" smtClean="0"/>
              <a:t>Etiology:</a:t>
            </a:r>
          </a:p>
          <a:p>
            <a:pPr eaLnBrk="1" hangingPunct="1"/>
            <a:r>
              <a:rPr lang="en-US" smtClean="0"/>
              <a:t>Microbial origin- candida, staphylococci, streptococci.</a:t>
            </a:r>
          </a:p>
          <a:p>
            <a:pPr eaLnBrk="1" hangingPunct="1"/>
            <a:r>
              <a:rPr lang="en-US" smtClean="0"/>
              <a:t>Overclosure of jaws in edentulous patients.</a:t>
            </a:r>
          </a:p>
          <a:p>
            <a:pPr eaLnBrk="1" hangingPunct="1"/>
            <a:r>
              <a:rPr lang="en-US" smtClean="0"/>
              <a:t>Reduced vertical dimension in complete denture</a:t>
            </a:r>
            <a:r>
              <a:rPr lang="en-US" smtClean="0">
                <a:sym typeface="Wingdings" pitchFamily="2" charset="2"/>
              </a:rPr>
              <a:t> folds at the corners of mouth saliva collects in these fissures skin becomes macerated &amp; secondarily infected.</a:t>
            </a:r>
            <a:endParaRPr lang="en-US" smtClean="0"/>
          </a:p>
        </p:txBody>
      </p:sp>
      <p:sp>
        <p:nvSpPr>
          <p:cNvPr id="6041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604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81FEA10-3116-4901-AAC8-70CC21A8CC93}" type="slidenum">
              <a:rPr lang="en-US" smtClean="0"/>
              <a:pPr/>
              <a:t>56</a:t>
            </a:fld>
            <a:endParaRPr lang="en-US" smtClean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631113" cy="622935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Riboflavin deficiency.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Superimposed bacterial/ fungal infection.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100" smtClean="0"/>
              <a:t>CF: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Dryness &amp; burning sensation in the corner of the mouth.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Epithelium at commissures become macerated &amp; wrinkled.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Wrinkles deepen to form fissures; fissures stop at the mucocutaneous jn.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Fissures become ulcerated &amp; forms a crust</a:t>
            </a:r>
            <a:r>
              <a:rPr lang="en-US" sz="3100" smtClean="0">
                <a:sym typeface="Wingdings" pitchFamily="2" charset="2"/>
              </a:rPr>
              <a:t> remission &amp; exacerbation.</a:t>
            </a:r>
            <a:endParaRPr lang="en-US" sz="3100" smtClean="0"/>
          </a:p>
        </p:txBody>
      </p:sp>
      <p:sp>
        <p:nvSpPr>
          <p:cNvPr id="6144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347F45A-ED1B-4542-9BD3-7824979CA21B}" type="slidenum">
              <a:rPr lang="en-US" smtClean="0"/>
              <a:pPr/>
              <a:t>57</a:t>
            </a:fld>
            <a:endParaRPr lang="en-US" smtClean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5"/>
          <p:cNvPicPr>
            <a:picLocks noGrp="1" noChangeAspect="1" noChangeArrowheads="1"/>
          </p:cNvPicPr>
          <p:nvPr>
            <p:ph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928688"/>
            <a:ext cx="4929188" cy="4146550"/>
          </a:xfrm>
          <a:noFill/>
        </p:spPr>
      </p:pic>
      <p:sp>
        <p:nvSpPr>
          <p:cNvPr id="6246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624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E50A875-3DAC-4237-A46E-8D04F4738555}" type="slidenum">
              <a:rPr lang="en-US" smtClean="0"/>
              <a:pPr/>
              <a:t>58</a:t>
            </a:fld>
            <a:endParaRPr lang="en-US" smtClean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55816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Mucocele/ mucous retention phenomenon:</a:t>
            </a:r>
          </a:p>
          <a:p>
            <a:pPr eaLnBrk="1" hangingPunct="1">
              <a:buFontTx/>
              <a:buNone/>
            </a:pPr>
            <a:r>
              <a:rPr lang="en-US" smtClean="0"/>
              <a:t>Etiology:</a:t>
            </a:r>
          </a:p>
          <a:p>
            <a:pPr eaLnBrk="1" hangingPunct="1"/>
            <a:r>
              <a:rPr lang="en-US" smtClean="0"/>
              <a:t>Obstruction of accessory salivary gland duct due to calculus/ CT scar.</a:t>
            </a:r>
          </a:p>
          <a:p>
            <a:pPr eaLnBrk="1" hangingPunct="1"/>
            <a:r>
              <a:rPr lang="en-US" smtClean="0"/>
              <a:t>Severing of salivary gland duct</a:t>
            </a:r>
            <a:r>
              <a:rPr lang="en-US" smtClean="0">
                <a:sym typeface="Wingdings" pitchFamily="2" charset="2"/>
              </a:rPr>
              <a:t> continuous pooling of saliva in CT.</a:t>
            </a:r>
          </a:p>
          <a:p>
            <a:pPr eaLnBrk="1" hangingPunct="1">
              <a:buFontTx/>
              <a:buNone/>
            </a:pPr>
            <a:r>
              <a:rPr lang="en-US" smtClean="0"/>
              <a:t>Types:</a:t>
            </a:r>
          </a:p>
          <a:p>
            <a:pPr eaLnBrk="1" hangingPunct="1"/>
            <a:r>
              <a:rPr lang="en-US" smtClean="0"/>
              <a:t>Retention type.</a:t>
            </a:r>
          </a:p>
          <a:p>
            <a:pPr eaLnBrk="1" hangingPunct="1"/>
            <a:r>
              <a:rPr lang="en-US" smtClean="0"/>
              <a:t>Extravasation type.</a:t>
            </a:r>
            <a:endParaRPr lang="en-US" b="1" u="sng" smtClean="0"/>
          </a:p>
        </p:txBody>
      </p:sp>
      <p:sp>
        <p:nvSpPr>
          <p:cNvPr id="6349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8DEC2F7-A0EB-4470-A1D8-2B1BA4AE2D4A}" type="slidenum">
              <a:rPr lang="en-US" smtClean="0"/>
              <a:pPr/>
              <a:t>59</a:t>
            </a:fld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/>
          </p:nvPr>
        </p:nvSpPr>
        <p:spPr>
          <a:xfrm>
            <a:off x="684213" y="333375"/>
            <a:ext cx="7702550" cy="5797550"/>
          </a:xfrm>
        </p:spPr>
        <p:txBody>
          <a:bodyPr/>
          <a:lstStyle/>
          <a:p>
            <a:pPr eaLnBrk="1" hangingPunct="1"/>
            <a:r>
              <a:rPr lang="en-US" smtClean="0"/>
              <a:t>Of soft tissues: -traumatic ulcer.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  -factititial injuries.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   -Denture injuries.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   -angular chelitis.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   -mucocele.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   -ranula.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   -sialolithiasis.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   -max antrolithiasis.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   -rhinolithiasis.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   -osteoradionecrosis.</a:t>
            </a:r>
          </a:p>
        </p:txBody>
      </p:sp>
      <p:sp>
        <p:nvSpPr>
          <p:cNvPr id="921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92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F765831-EA0B-4F60-895E-00BB23C120A5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2293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CF:</a:t>
            </a:r>
          </a:p>
          <a:p>
            <a:pPr eaLnBrk="1" hangingPunct="1"/>
            <a:r>
              <a:rPr lang="en-US" smtClean="0"/>
              <a:t>m/c site- lower lip.</a:t>
            </a:r>
          </a:p>
          <a:p>
            <a:pPr eaLnBrk="1" hangingPunct="1"/>
            <a:r>
              <a:rPr lang="en-US" smtClean="0"/>
              <a:t>No age/ sex predeliction.</a:t>
            </a:r>
          </a:p>
          <a:p>
            <a:pPr eaLnBrk="1" hangingPunct="1"/>
            <a:r>
              <a:rPr lang="en-US" smtClean="0"/>
              <a:t>Deep: swelling with normal mucosa overlying it.</a:t>
            </a:r>
          </a:p>
          <a:p>
            <a:pPr eaLnBrk="1" hangingPunct="1"/>
            <a:r>
              <a:rPr lang="en-US" smtClean="0"/>
              <a:t>Superficial: raised circumscribed vesicle with a translucent cast.</a:t>
            </a:r>
          </a:p>
          <a:p>
            <a:pPr eaLnBrk="1" hangingPunct="1"/>
            <a:r>
              <a:rPr lang="en-US" smtClean="0"/>
              <a:t>Contains thick mucinous material.</a:t>
            </a:r>
          </a:p>
          <a:p>
            <a:pPr eaLnBrk="1" hangingPunct="1"/>
            <a:r>
              <a:rPr lang="en-US" smtClean="0"/>
              <a:t>Persists for months if untreated.</a:t>
            </a:r>
          </a:p>
          <a:p>
            <a:pPr eaLnBrk="1" hangingPunct="1"/>
            <a:r>
              <a:rPr lang="en-US" smtClean="0"/>
              <a:t>Almost always recurs.</a:t>
            </a:r>
          </a:p>
          <a:p>
            <a:pPr eaLnBrk="1" hangingPunct="1"/>
            <a:r>
              <a:rPr lang="en-US" smtClean="0"/>
              <a:t>Trauma may cause its evacuation.</a:t>
            </a:r>
          </a:p>
        </p:txBody>
      </p:sp>
      <p:sp>
        <p:nvSpPr>
          <p:cNvPr id="6451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645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819664F-2997-434E-AEB7-88E45150641E}" type="slidenum">
              <a:rPr lang="en-US" smtClean="0"/>
              <a:pPr/>
              <a:t>60</a:t>
            </a:fld>
            <a:endParaRPr lang="en-US" smtClean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D/D:</a:t>
            </a:r>
          </a:p>
          <a:p>
            <a:pPr eaLnBrk="1" hangingPunct="1"/>
            <a:r>
              <a:rPr lang="en-US" smtClean="0"/>
              <a:t>Accesory salivary gland neoplasms- more in upper lip.</a:t>
            </a:r>
          </a:p>
          <a:p>
            <a:pPr eaLnBrk="1" hangingPunct="1"/>
            <a:r>
              <a:rPr lang="en-US" smtClean="0"/>
              <a:t>Retention mucocele- more in lower lip.</a:t>
            </a:r>
          </a:p>
          <a:p>
            <a:pPr eaLnBrk="1" hangingPunct="1">
              <a:buFontTx/>
              <a:buNone/>
            </a:pPr>
            <a:r>
              <a:rPr lang="en-US" smtClean="0"/>
              <a:t>HF:</a:t>
            </a:r>
          </a:p>
          <a:p>
            <a:pPr eaLnBrk="1" hangingPunct="1"/>
            <a:r>
              <a:rPr lang="en-US" smtClean="0"/>
              <a:t>Extravasation type: circumscribed cavity in CT(false cyst).</a:t>
            </a:r>
          </a:p>
          <a:p>
            <a:pPr eaLnBrk="1" hangingPunct="1">
              <a:buFontTx/>
              <a:buNone/>
            </a:pPr>
            <a:r>
              <a:rPr lang="en-US" smtClean="0"/>
              <a:t>   -wall is composed of compressed CT &amp; fibroblasts/ granulation tissue.</a:t>
            </a:r>
          </a:p>
        </p:txBody>
      </p:sp>
      <p:sp>
        <p:nvSpPr>
          <p:cNvPr id="6553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D148709-3E75-45EF-9985-F670ADF542DD}" type="slidenum">
              <a:rPr lang="en-US" smtClean="0"/>
              <a:pPr/>
              <a:t>61</a:t>
            </a:fld>
            <a:endParaRPr lang="en-US" smtClean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Lumen shows eosinophilic coagulum(pooled mucus); PMNL’s; mononuclear phagocytes.</a:t>
            </a:r>
          </a:p>
          <a:p>
            <a:pPr eaLnBrk="1" hangingPunct="1"/>
            <a:r>
              <a:rPr lang="en-US" smtClean="0"/>
              <a:t>Salivary acini in the surrounding CT.</a:t>
            </a:r>
          </a:p>
          <a:p>
            <a:pPr eaLnBrk="1" hangingPunct="1"/>
            <a:r>
              <a:rPr lang="en-US" smtClean="0"/>
              <a:t>Feeder duct may be seen too.</a:t>
            </a:r>
          </a:p>
          <a:p>
            <a:pPr eaLnBrk="1" hangingPunct="1"/>
            <a:r>
              <a:rPr lang="en-US" smtClean="0"/>
              <a:t>Retention type/ epithelium lined mucoceles are rare.</a:t>
            </a:r>
          </a:p>
        </p:txBody>
      </p:sp>
      <p:sp>
        <p:nvSpPr>
          <p:cNvPr id="6656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665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91FAEC5-FFA5-4F31-B8C1-B4776F9AF458}" type="slidenum">
              <a:rPr lang="en-US" smtClean="0"/>
              <a:pPr/>
              <a:t>62</a:t>
            </a:fld>
            <a:endParaRPr lang="en-US" smtClean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Ranula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Type of mucocele.</a:t>
            </a:r>
          </a:p>
          <a:p>
            <a:pPr eaLnBrk="1" hangingPunct="1"/>
            <a:r>
              <a:rPr lang="en-US" smtClean="0"/>
              <a:t>Occurs ONLY in floor of the mouth.</a:t>
            </a:r>
          </a:p>
          <a:p>
            <a:pPr eaLnBrk="1" hangingPunct="1"/>
            <a:r>
              <a:rPr lang="en-US" smtClean="0"/>
              <a:t>Associated with submandibular/sublingual gland ducts.</a:t>
            </a:r>
          </a:p>
          <a:p>
            <a:pPr eaLnBrk="1" hangingPunct="1"/>
            <a:r>
              <a:rPr lang="en-US" smtClean="0"/>
              <a:t>Etiology- same as mucocele.</a:t>
            </a:r>
          </a:p>
          <a:p>
            <a:pPr eaLnBrk="1" hangingPunct="1">
              <a:buFontTx/>
              <a:buNone/>
            </a:pPr>
            <a:r>
              <a:rPr lang="en-US" smtClean="0"/>
              <a:t>CF:</a:t>
            </a:r>
          </a:p>
          <a:p>
            <a:pPr eaLnBrk="1" hangingPunct="1"/>
            <a:r>
              <a:rPr lang="en-US" smtClean="0"/>
              <a:t>Slowly enlarging painless mass.</a:t>
            </a:r>
          </a:p>
          <a:p>
            <a:pPr eaLnBrk="1" hangingPunct="1"/>
            <a:r>
              <a:rPr lang="en-US" smtClean="0"/>
              <a:t>Unilateral.</a:t>
            </a:r>
          </a:p>
        </p:txBody>
      </p:sp>
      <p:sp>
        <p:nvSpPr>
          <p:cNvPr id="6758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6A0C5CC-AEA6-4C0A-9841-5896F1C887FD}" type="slidenum">
              <a:rPr lang="en-US" smtClean="0"/>
              <a:pPr/>
              <a:t>63</a:t>
            </a:fld>
            <a:endParaRPr lang="en-US" smtClean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Deep seated ranula: normal colored overlying mucosa.</a:t>
            </a:r>
          </a:p>
          <a:p>
            <a:pPr eaLnBrk="1" hangingPunct="1"/>
            <a:r>
              <a:rPr lang="en-US" smtClean="0"/>
              <a:t>Superficial ranula: mucosa shows blueish hue.</a:t>
            </a:r>
          </a:p>
          <a:p>
            <a:pPr eaLnBrk="1" hangingPunct="1"/>
            <a:r>
              <a:rPr lang="en-US" smtClean="0"/>
              <a:t>Plunging ranula: herniates via mylohyoid muscle; also called as cervical ranula.</a:t>
            </a:r>
          </a:p>
          <a:p>
            <a:pPr eaLnBrk="1" hangingPunct="1">
              <a:buFontTx/>
              <a:buNone/>
            </a:pPr>
            <a:r>
              <a:rPr lang="en-US" smtClean="0"/>
              <a:t>HF: can be considered as a true retention cyst as it may show an epithelial lining.</a:t>
            </a:r>
          </a:p>
        </p:txBody>
      </p:sp>
      <p:sp>
        <p:nvSpPr>
          <p:cNvPr id="6861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686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F4FABB72-0585-4EAC-80ED-0EEF45B3A81E}" type="slidenum">
              <a:rPr lang="en-US" smtClean="0"/>
              <a:pPr/>
              <a:t>64</a:t>
            </a:fld>
            <a:endParaRPr lang="en-US" smtClean="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631113" cy="6300788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b="1" u="sng" smtClean="0"/>
              <a:t>Retention cyst of the maxillary sinus</a:t>
            </a:r>
            <a:r>
              <a:rPr lang="en-US" sz="3000" smtClean="0"/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smtClean="0"/>
              <a:t>Incidental finding on dental radiographs.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smtClean="0"/>
              <a:t>Retention phenomenon of mucus glands present in the max sinus lining.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smtClean="0"/>
              <a:t>Etiology- trauma during tooth extraction, allergy, sinusitis.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smtClean="0"/>
              <a:t>CF- asymptomatic.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smtClean="0"/>
              <a:t>    - discomfort in cheek/maxilla.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smtClean="0"/>
              <a:t>    - pain &amp; soreness in teeth/face.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smtClean="0"/>
              <a:t>    - numbness of upper lip.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smtClean="0"/>
              <a:t>    - buccal expansion of max antrum.</a:t>
            </a:r>
          </a:p>
        </p:txBody>
      </p:sp>
      <p:sp>
        <p:nvSpPr>
          <p:cNvPr id="6963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86A57E7-5A7D-4D48-9A6E-6544445CA8A7}" type="slidenum">
              <a:rPr lang="en-US" smtClean="0"/>
              <a:pPr/>
              <a:t>65</a:t>
            </a:fld>
            <a:endParaRPr lang="en-US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156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RF:</a:t>
            </a:r>
          </a:p>
          <a:p>
            <a:pPr eaLnBrk="1" hangingPunct="1"/>
            <a:r>
              <a:rPr lang="en-US" smtClean="0"/>
              <a:t>Radio-opacity: well defined.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homogeneous,dome shaped.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varying in size.</a:t>
            </a:r>
          </a:p>
          <a:p>
            <a:pPr eaLnBrk="1" hangingPunct="1">
              <a:buFontTx/>
              <a:buNone/>
            </a:pPr>
            <a:r>
              <a:rPr lang="en-US" smtClean="0"/>
              <a:t>HF:</a:t>
            </a:r>
          </a:p>
          <a:p>
            <a:pPr eaLnBrk="1" hangingPunct="1"/>
            <a:r>
              <a:rPr lang="en-US" smtClean="0"/>
              <a:t>Secretory type: respiratory epi lining; inflammatory infiltration in the CT wall.</a:t>
            </a:r>
          </a:p>
          <a:p>
            <a:pPr eaLnBrk="1" hangingPunct="1"/>
            <a:r>
              <a:rPr lang="en-US" smtClean="0"/>
              <a:t>Non secretory type: no definite epi lining; fluid accumulation in the CT spaces.</a:t>
            </a:r>
          </a:p>
        </p:txBody>
      </p:sp>
      <p:sp>
        <p:nvSpPr>
          <p:cNvPr id="7065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706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D93A1DF-760E-403B-BBA1-7AF54830B937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D/D: </a:t>
            </a:r>
          </a:p>
          <a:p>
            <a:pPr eaLnBrk="1" hangingPunct="1"/>
            <a:r>
              <a:rPr lang="en-US" smtClean="0"/>
              <a:t>apical periodontal cysts of teeth.</a:t>
            </a:r>
          </a:p>
          <a:p>
            <a:pPr eaLnBrk="1" hangingPunct="1"/>
            <a:r>
              <a:rPr lang="en-US" smtClean="0"/>
              <a:t>Fibro osteomas.</a:t>
            </a:r>
          </a:p>
          <a:p>
            <a:pPr eaLnBrk="1" hangingPunct="1"/>
            <a:r>
              <a:rPr lang="en-US" smtClean="0"/>
              <a:t>Surgical ciliated cyst of maxilla.</a:t>
            </a:r>
          </a:p>
        </p:txBody>
      </p:sp>
      <p:sp>
        <p:nvSpPr>
          <p:cNvPr id="7168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3B7F8E2-0119-40CA-BA01-401CB11DB717}" type="slidenum">
              <a:rPr lang="en-US" smtClean="0"/>
              <a:pPr/>
              <a:t>67</a:t>
            </a:fld>
            <a:endParaRPr lang="en-US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579755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Sialolithiasis</a:t>
            </a:r>
            <a:r>
              <a:rPr lang="en-US" smtClean="0"/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mtClean="0"/>
              <a:t>Calcareous concretions in salivary gland ducts.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mtClean="0"/>
              <a:t>Salivary duct stones/ calculi.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mtClean="0"/>
              <a:t>Calcium deposition around a central nidus.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mtClean="0"/>
              <a:t>Nidus- desquamated epithelial cells, bacteria &amp; its products, foreign bodies.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mtClean="0"/>
              <a:t>Submandibular duct&gt; parotid&gt; sublingual.</a:t>
            </a:r>
          </a:p>
        </p:txBody>
      </p:sp>
      <p:sp>
        <p:nvSpPr>
          <p:cNvPr id="7270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727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4DF7CA4-3443-480B-8B99-962AD1BFD928}" type="slidenum">
              <a:rPr lang="en-US" smtClean="0"/>
              <a:pPr/>
              <a:t>68</a:t>
            </a:fld>
            <a:endParaRPr lang="en-US" smtClean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1563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CF:</a:t>
            </a:r>
          </a:p>
          <a:p>
            <a:pPr eaLnBrk="1" hangingPunct="1"/>
            <a:r>
              <a:rPr lang="en-US" smtClean="0"/>
              <a:t>Pain just before, during or after meals.</a:t>
            </a:r>
          </a:p>
          <a:p>
            <a:pPr eaLnBrk="1" hangingPunct="1"/>
            <a:r>
              <a:rPr lang="en-US" smtClean="0"/>
              <a:t>Swelling of salivary gland when diffuse stimulates cellulitis.</a:t>
            </a:r>
          </a:p>
          <a:p>
            <a:pPr eaLnBrk="1" hangingPunct="1"/>
            <a:r>
              <a:rPr lang="en-US" smtClean="0"/>
              <a:t>Stone may be palpable in duct/gland.</a:t>
            </a:r>
          </a:p>
          <a:p>
            <a:pPr eaLnBrk="1" hangingPunct="1"/>
            <a:r>
              <a:rPr lang="en-US" smtClean="0"/>
              <a:t>Occurs at any age.</a:t>
            </a:r>
          </a:p>
          <a:p>
            <a:pPr eaLnBrk="1" hangingPunct="1"/>
            <a:r>
              <a:rPr lang="en-US" smtClean="0"/>
              <a:t>More in middle aged adults.</a:t>
            </a:r>
          </a:p>
          <a:p>
            <a:pPr eaLnBrk="1" hangingPunct="1"/>
            <a:r>
              <a:rPr lang="en-US" smtClean="0"/>
              <a:t>Submandibular duct: high mucin content; torturous duct; flows against gravity.</a:t>
            </a:r>
          </a:p>
        </p:txBody>
      </p:sp>
      <p:sp>
        <p:nvSpPr>
          <p:cNvPr id="7373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737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F2C9A71-8F68-4292-9AB5-4EA5D62FB0EB}" type="slidenum">
              <a:rPr lang="en-US" smtClean="0"/>
              <a:pPr/>
              <a:t>69</a:t>
            </a:fld>
            <a:endParaRPr lang="en-US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/>
          </p:nvPr>
        </p:nvSpPr>
        <p:spPr>
          <a:xfrm>
            <a:off x="684213" y="476250"/>
            <a:ext cx="7704137" cy="57610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Chemical injuries: allergic/ non allergic</a:t>
            </a:r>
            <a:r>
              <a:rPr lang="en-US" smtClean="0"/>
              <a:t>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Allergic- angioneurotic edema.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- drug allergy.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- contact stomatitis.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r>
              <a:rPr lang="en-US" smtClean="0"/>
              <a:t>Non Allergic- to chemicals used locally.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- to chemicals used 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systemically.</a:t>
            </a:r>
          </a:p>
        </p:txBody>
      </p:sp>
      <p:sp>
        <p:nvSpPr>
          <p:cNvPr id="1024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02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EE07E07-26BB-4CCA-8738-C8C2AFF699C4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May involve intra oral salivary glands too- upper lip&gt; buccal mucosa; freely movable masses.</a:t>
            </a:r>
          </a:p>
          <a:p>
            <a:pPr eaLnBrk="1" hangingPunct="1"/>
            <a:r>
              <a:rPr lang="en-US" smtClean="0"/>
              <a:t>Diagnosed by sialography: retrograde injection of radio-opaque material in the ducts.</a:t>
            </a:r>
          </a:p>
          <a:p>
            <a:pPr eaLnBrk="1" hangingPunct="1"/>
            <a:r>
              <a:rPr lang="en-US" smtClean="0"/>
              <a:t>Sialolith: round, ovoid, elongated.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few mm to 2cm in size.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yellow colored.</a:t>
            </a:r>
          </a:p>
          <a:p>
            <a:pPr eaLnBrk="1" hangingPunct="1"/>
            <a:r>
              <a:rPr lang="en-US" smtClean="0"/>
              <a:t>Composition: Ca phosphate,Ca carbonate, salts, org material, water.</a:t>
            </a:r>
          </a:p>
        </p:txBody>
      </p:sp>
      <p:sp>
        <p:nvSpPr>
          <p:cNvPr id="7475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747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AFB17A3-5BD4-461C-9DE7-3FD2A44BAEDA}" type="slidenum">
              <a:rPr lang="en-US" smtClean="0"/>
              <a:pPr/>
              <a:t>70</a:t>
            </a:fld>
            <a:endParaRPr lang="en-US" smtClean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2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08488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u="sng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Maxillary antrolithiasis/Antral rhinolith.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mtClean="0"/>
              <a:t>Complete/partial calcific encrustation around a nidus.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mtClean="0"/>
              <a:t>Nidus- antral foreign body – exogenous(snuff); endogenous(root tip of teeth).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mtClean="0"/>
              <a:t>CF: pain, sinusitis,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mtClean="0"/>
              <a:t>      nasal obstruction, foul discharge,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mtClean="0"/>
              <a:t>      epistaxis.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mtClean="0"/>
              <a:t>RF: opaque mass in the sinus.</a:t>
            </a:r>
          </a:p>
        </p:txBody>
      </p:sp>
      <p:sp>
        <p:nvSpPr>
          <p:cNvPr id="7577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757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CA856A8-1F6E-4A11-B366-502885178BA1}" type="slidenum">
              <a:rPr lang="en-US" smtClean="0"/>
              <a:pPr/>
              <a:t>71</a:t>
            </a:fld>
            <a:endParaRPr lang="en-US" smtClean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Rhinolithiasis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Intranasal calcific encrustration around a nidus.</a:t>
            </a:r>
          </a:p>
          <a:p>
            <a:pPr eaLnBrk="1" hangingPunct="1"/>
            <a:r>
              <a:rPr lang="en-US" smtClean="0"/>
              <a:t>Causes foul discharge.</a:t>
            </a:r>
          </a:p>
          <a:p>
            <a:pPr eaLnBrk="1" hangingPunct="1"/>
            <a:r>
              <a:rPr lang="en-US" smtClean="0"/>
              <a:t>pain.</a:t>
            </a:r>
          </a:p>
          <a:p>
            <a:pPr eaLnBrk="1" hangingPunct="1"/>
            <a:r>
              <a:rPr lang="en-US" smtClean="0"/>
              <a:t>Epistaxis.</a:t>
            </a:r>
          </a:p>
        </p:txBody>
      </p:sp>
      <p:sp>
        <p:nvSpPr>
          <p:cNvPr id="7680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768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C716DC3-AA7E-47D0-8C67-7E64F3B51F3C}" type="slidenum">
              <a:rPr lang="en-US" smtClean="0"/>
              <a:pPr/>
              <a:t>72</a:t>
            </a:fld>
            <a:endParaRPr lang="en-US" smtClean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445250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000" b="1" u="sng" dirty="0" smtClean="0"/>
              <a:t>Effects of </a:t>
            </a:r>
            <a:r>
              <a:rPr lang="en-US" sz="3000" b="1" u="sng" dirty="0" err="1" smtClean="0"/>
              <a:t>Xrays</a:t>
            </a:r>
            <a:r>
              <a:rPr lang="en-US" sz="3000" b="1" u="sng" dirty="0" smtClean="0"/>
              <a:t> &amp; </a:t>
            </a:r>
            <a:r>
              <a:rPr lang="en-US" sz="3000" b="1" u="sng" dirty="0" err="1" smtClean="0"/>
              <a:t>osteoradionecrosis</a:t>
            </a:r>
            <a:r>
              <a:rPr lang="en-US" sz="3000" dirty="0" smtClean="0"/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dirty="0" smtClean="0"/>
              <a:t>Energy can be </a:t>
            </a:r>
            <a:r>
              <a:rPr lang="en-US" sz="3000" dirty="0" err="1" smtClean="0"/>
              <a:t>drived</a:t>
            </a:r>
            <a:r>
              <a:rPr lang="en-US" sz="3000" dirty="0" smtClean="0"/>
              <a:t> from electromagnetic radiation &amp; particle radiation.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dirty="0" smtClean="0"/>
              <a:t>EMR</a:t>
            </a:r>
            <a:r>
              <a:rPr lang="en-US" sz="3000" dirty="0" smtClean="0">
                <a:sym typeface="Wingdings" pitchFamily="2" charset="2"/>
              </a:rPr>
              <a:t></a:t>
            </a:r>
            <a:r>
              <a:rPr lang="en-US" sz="3000" dirty="0" smtClean="0"/>
              <a:t> continuous spectrum of varying wavelengths. e.g. electrical waves, </a:t>
            </a:r>
            <a:r>
              <a:rPr lang="en-US" sz="3000" dirty="0" err="1" smtClean="0"/>
              <a:t>radiowaves</a:t>
            </a:r>
            <a:r>
              <a:rPr lang="en-US" sz="3000" dirty="0" smtClean="0"/>
              <a:t>, IR waves, visible light, UV light, </a:t>
            </a:r>
            <a:r>
              <a:rPr lang="en-US" sz="3000" dirty="0" err="1" smtClean="0"/>
              <a:t>Xrays</a:t>
            </a:r>
            <a:r>
              <a:rPr lang="en-US" sz="3000" dirty="0" smtClean="0"/>
              <a:t>, gamma rays.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000" dirty="0" smtClean="0"/>
              <a:t>Particle radiation</a:t>
            </a:r>
            <a:r>
              <a:rPr lang="en-US" sz="3000" dirty="0" smtClean="0">
                <a:sym typeface="Wingdings" pitchFamily="2" charset="2"/>
              </a:rPr>
              <a:t> generated via spontaneous decay of natural &amp; artificial substances that are radioactive. e.g. radium/thorium decay and gives rise to alpha &amp; beta particles.</a:t>
            </a:r>
            <a:endParaRPr lang="en-US" sz="3000" dirty="0" smtClean="0"/>
          </a:p>
        </p:txBody>
      </p:sp>
      <p:sp>
        <p:nvSpPr>
          <p:cNvPr id="7782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778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ED24232-3742-4AA9-9872-5E0799BD3E3B}" type="slidenum">
              <a:rPr lang="en-US" smtClean="0"/>
              <a:pPr/>
              <a:t>73</a:t>
            </a:fld>
            <a:endParaRPr lang="en-US" smtClean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Different types of this radiant energy is also called as ionising radiation</a:t>
            </a:r>
            <a:r>
              <a:rPr lang="en-US" smtClean="0">
                <a:sym typeface="Wingdings" pitchFamily="2" charset="2"/>
              </a:rPr>
              <a:t> produces ionisation in materials which absorb them.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Unit of xray exposure r (roentgen).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Unit of absorbed dose rad (radiation absorbed dose).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Unit of biological measurement of dosage SED (skin erythema dose).</a:t>
            </a:r>
            <a:endParaRPr lang="en-US" smtClean="0"/>
          </a:p>
        </p:txBody>
      </p:sp>
      <p:sp>
        <p:nvSpPr>
          <p:cNvPr id="7885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788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D017208-3523-4C15-9B15-E7CF9E954335}" type="slidenum">
              <a:rPr lang="en-US" smtClean="0"/>
              <a:pPr/>
              <a:t>74</a:t>
            </a:fld>
            <a:endParaRPr lang="en-US" smtClean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5653088"/>
          </a:xfrm>
        </p:spPr>
        <p:txBody>
          <a:bodyPr/>
          <a:lstStyle/>
          <a:p>
            <a:pPr eaLnBrk="1" hangingPunct="1"/>
            <a:r>
              <a:rPr lang="en-US" smtClean="0"/>
              <a:t>Toxic products from protein  breakdown.</a:t>
            </a:r>
          </a:p>
          <a:p>
            <a:pPr eaLnBrk="1" hangingPunct="1"/>
            <a:r>
              <a:rPr lang="en-US" smtClean="0"/>
              <a:t>Inactivation of enzyme systems.</a:t>
            </a:r>
          </a:p>
          <a:p>
            <a:pPr eaLnBrk="1" hangingPunct="1"/>
            <a:r>
              <a:rPr lang="en-US" smtClean="0"/>
              <a:t>Coagulation/flocculation of protoplasmic colloids.</a:t>
            </a:r>
          </a:p>
          <a:p>
            <a:pPr eaLnBrk="1" hangingPunct="1"/>
            <a:r>
              <a:rPr lang="en-US" smtClean="0"/>
              <a:t>Denaturation of nucleoproteins.</a:t>
            </a:r>
          </a:p>
          <a:p>
            <a:pPr eaLnBrk="1" hangingPunct="1">
              <a:buFontTx/>
              <a:buNone/>
            </a:pPr>
            <a:r>
              <a:rPr lang="en-US" smtClean="0">
                <a:latin typeface="Times New Roman" pitchFamily="18" charset="0"/>
              </a:rPr>
              <a:t>                             ↓</a:t>
            </a:r>
          </a:p>
          <a:p>
            <a:pPr eaLnBrk="1" hangingPunct="1">
              <a:buFontTx/>
              <a:buNone/>
            </a:pPr>
            <a:r>
              <a:rPr lang="en-US" smtClean="0"/>
              <a:t>All the above leads to cellular injury.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   </a:t>
            </a:r>
            <a:r>
              <a:rPr lang="en-US" smtClean="0">
                <a:latin typeface="Times New Roman" pitchFamily="18" charset="0"/>
              </a:rPr>
              <a:t>↓</a:t>
            </a:r>
          </a:p>
          <a:p>
            <a:pPr eaLnBrk="1" hangingPunct="1">
              <a:buFontTx/>
              <a:buNone/>
            </a:pPr>
            <a:r>
              <a:rPr lang="en-US" smtClean="0"/>
              <a:t>Causes radiation effects on tissues.</a:t>
            </a:r>
          </a:p>
        </p:txBody>
      </p:sp>
      <p:sp>
        <p:nvSpPr>
          <p:cNvPr id="7987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7987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6EDA8D7-F804-44C7-B023-8716BA270B60}" type="slidenum">
              <a:rPr lang="en-US" smtClean="0"/>
              <a:pPr/>
              <a:t>75</a:t>
            </a:fld>
            <a:endParaRPr lang="en-US" smtClean="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229350"/>
          </a:xfrm>
        </p:spPr>
        <p:txBody>
          <a:bodyPr/>
          <a:lstStyle/>
          <a:p>
            <a:pPr eaLnBrk="1" hangingPunct="1"/>
            <a:r>
              <a:rPr lang="en-US" smtClean="0"/>
              <a:t>Embryonic, immature &amp; poorly differentiated cells </a:t>
            </a:r>
            <a:r>
              <a:rPr lang="en-US" smtClean="0">
                <a:sym typeface="Wingdings" pitchFamily="2" charset="2"/>
              </a:rPr>
              <a:t> more radiosensitive.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Rapidly dividing cells are more radiosensitive; </a:t>
            </a:r>
            <a:r>
              <a:rPr lang="en-US" smtClean="0">
                <a:latin typeface="Times New Roman" pitchFamily="18" charset="0"/>
                <a:sym typeface="Wingdings" pitchFamily="2" charset="2"/>
              </a:rPr>
              <a:t>↑</a:t>
            </a:r>
            <a:r>
              <a:rPr lang="en-US" smtClean="0">
                <a:sym typeface="Wingdings" pitchFamily="2" charset="2"/>
              </a:rPr>
              <a:t>sed vulnerability to radiation injury is at the time of mitosis.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Irradiation of cells during resting phase leads to delayed mitosis.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Latent tissue injury: it is the residual tissue damage after the initial radiation reaction has subsided.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89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8090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3D032913-687E-4C05-BA12-7DE831513257}" type="slidenum">
              <a:rPr lang="en-US" smtClean="0"/>
              <a:pPr/>
              <a:t>76</a:t>
            </a:fld>
            <a:endParaRPr lang="en-US" smtClean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During the 2</a:t>
            </a:r>
            <a:r>
              <a:rPr lang="en-US" baseline="30000" smtClean="0"/>
              <a:t>nd</a:t>
            </a:r>
            <a:r>
              <a:rPr lang="en-US" smtClean="0"/>
              <a:t> dose of radiation,cells become more susceptible to injury.</a:t>
            </a:r>
          </a:p>
          <a:p>
            <a:pPr eaLnBrk="1" hangingPunct="1"/>
            <a:r>
              <a:rPr lang="en-US" smtClean="0"/>
              <a:t>Repeated exposure to small doses of radiation doesn’t evoke a perceptible reaction; but may aggregate to produce latent tissue damage.</a:t>
            </a:r>
          </a:p>
          <a:p>
            <a:pPr eaLnBrk="1" hangingPunct="1"/>
            <a:r>
              <a:rPr lang="en-US" smtClean="0"/>
              <a:t>Biologic effects of radiation are cumulative.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8192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A0F22C7-41B4-4866-ACBD-A0C558BC1D52}" type="slidenum">
              <a:rPr lang="en-US" smtClean="0"/>
              <a:pPr/>
              <a:t>77</a:t>
            </a:fld>
            <a:endParaRPr lang="en-US" smtClean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631113" cy="6300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Effects of radiation on teeth</a:t>
            </a:r>
            <a:r>
              <a:rPr lang="en-US" smtClean="0"/>
              <a:t>:</a:t>
            </a:r>
          </a:p>
          <a:p>
            <a:pPr eaLnBrk="1" hangingPunct="1">
              <a:buFontTx/>
              <a:buNone/>
            </a:pPr>
            <a:r>
              <a:rPr lang="en-US" b="1" i="1" smtClean="0"/>
              <a:t>Developing teeth are sensitive to radiation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Disorganization of odontoblasts.</a:t>
            </a:r>
          </a:p>
          <a:p>
            <a:pPr eaLnBrk="1" hangingPunct="1"/>
            <a:r>
              <a:rPr lang="en-US" smtClean="0"/>
              <a:t>Formation of atypical dentin.</a:t>
            </a:r>
          </a:p>
          <a:p>
            <a:pPr eaLnBrk="1" hangingPunct="1"/>
            <a:r>
              <a:rPr lang="en-US" smtClean="0"/>
              <a:t>Retarded eruption.</a:t>
            </a:r>
          </a:p>
          <a:p>
            <a:pPr eaLnBrk="1" hangingPunct="1"/>
            <a:r>
              <a:rPr lang="en-US" smtClean="0"/>
              <a:t>Ameloblasts are radio-resistant than odontoblasts.</a:t>
            </a:r>
          </a:p>
          <a:p>
            <a:pPr eaLnBrk="1" hangingPunct="1">
              <a:buFontTx/>
              <a:buNone/>
            </a:pPr>
            <a:r>
              <a:rPr lang="en-US" b="1" i="1" smtClean="0"/>
              <a:t>Radiation caries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Begins at the cervical area.</a:t>
            </a:r>
          </a:p>
          <a:p>
            <a:pPr eaLnBrk="1" hangingPunct="1"/>
            <a:r>
              <a:rPr lang="en-US" smtClean="0"/>
              <a:t>Teeth become brittle.</a:t>
            </a:r>
          </a:p>
        </p:txBody>
      </p:sp>
      <p:sp>
        <p:nvSpPr>
          <p:cNvPr id="8294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8294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FD4C459-4BB5-4CDD-A5D8-B6CF53B0CAB0}" type="slidenum">
              <a:rPr lang="en-US" smtClean="0"/>
              <a:pPr/>
              <a:t>78</a:t>
            </a:fld>
            <a:endParaRPr lang="en-US" smtClean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5868988"/>
          </a:xfrm>
        </p:spPr>
        <p:txBody>
          <a:bodyPr/>
          <a:lstStyle/>
          <a:p>
            <a:pPr eaLnBrk="1" hangingPunct="1"/>
            <a:r>
              <a:rPr lang="en-US" smtClean="0"/>
              <a:t>Small fragments of enamel break away.</a:t>
            </a:r>
          </a:p>
          <a:p>
            <a:pPr eaLnBrk="1" hangingPunct="1"/>
            <a:r>
              <a:rPr lang="en-US" smtClean="0"/>
              <a:t>Cariogenic organisms predominate in the oral flora after radiation.</a:t>
            </a:r>
          </a:p>
          <a:p>
            <a:pPr eaLnBrk="1" hangingPunct="1"/>
            <a:r>
              <a:rPr lang="en-US" smtClean="0"/>
              <a:t>Xerostomia &amp; thick saliva causes collection of debri on teeth.</a:t>
            </a:r>
          </a:p>
          <a:p>
            <a:pPr eaLnBrk="1" hangingPunct="1"/>
            <a:r>
              <a:rPr lang="en-US" smtClean="0"/>
              <a:t>Rampant decay occurs within 3months of radiotherapy.</a:t>
            </a:r>
          </a:p>
          <a:p>
            <a:pPr eaLnBrk="1" hangingPunct="1"/>
            <a:r>
              <a:rPr lang="en-US" smtClean="0"/>
              <a:t>Advice the patient to apply 1% sod fluoride gel that contains a plaque disclosing dye.</a:t>
            </a:r>
          </a:p>
        </p:txBody>
      </p:sp>
      <p:sp>
        <p:nvSpPr>
          <p:cNvPr id="8397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8397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4D9D16A-D6A2-4583-9EF5-65CBDBF1ECAA}" type="slidenum">
              <a:rPr lang="en-US" smtClean="0"/>
              <a:pPr/>
              <a:t>79</a:t>
            </a:fld>
            <a:endParaRPr lang="en-US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Non allergic reactions to chemicals used locally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Aspirin, Phenol, Silver nitrate.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b="1" u="sng" smtClean="0"/>
              <a:t>Non allergic reactions to chemicals used systemically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Arsenic, bismuth, dilantin sodium, lead, mercury, acrodynia, silver, tetracycline, anticancer drugs.</a:t>
            </a:r>
          </a:p>
          <a:p>
            <a:pPr eaLnBrk="1" hangingPunct="1">
              <a:buFontTx/>
              <a:buNone/>
            </a:pPr>
            <a:endParaRPr lang="en-US" smtClean="0"/>
          </a:p>
        </p:txBody>
      </p:sp>
      <p:sp>
        <p:nvSpPr>
          <p:cNvPr id="1126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12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A8F27C7D-346A-4839-A4A9-F8C6F2321D2A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Factors determining effects of radiation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Source of radiation.</a:t>
            </a:r>
          </a:p>
          <a:p>
            <a:pPr eaLnBrk="1" hangingPunct="1"/>
            <a:r>
              <a:rPr lang="en-US" smtClean="0"/>
              <a:t>Total amount of radiation administered.</a:t>
            </a:r>
          </a:p>
          <a:p>
            <a:pPr eaLnBrk="1" hangingPunct="1"/>
            <a:r>
              <a:rPr lang="en-US" smtClean="0"/>
              <a:t>Period of time over which radiation was administered.</a:t>
            </a:r>
          </a:p>
          <a:p>
            <a:pPr eaLnBrk="1" hangingPunct="1"/>
            <a:r>
              <a:rPr lang="en-US" smtClean="0"/>
              <a:t>Type of filtration used.</a:t>
            </a:r>
          </a:p>
          <a:p>
            <a:pPr eaLnBrk="1" hangingPunct="1"/>
            <a:r>
              <a:rPr lang="en-US" smtClean="0"/>
              <a:t>Total area of tissue irradiated.</a:t>
            </a:r>
          </a:p>
        </p:txBody>
      </p:sp>
      <p:sp>
        <p:nvSpPr>
          <p:cNvPr id="8499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8499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8A4BA31-01DD-43E1-A329-43873F44B8E3}" type="slidenum">
              <a:rPr lang="en-US" smtClean="0"/>
              <a:pPr/>
              <a:t>80</a:t>
            </a:fld>
            <a:endParaRPr lang="en-US" smtClean="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Effects of radiation on skin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Erythema- begins &amp; fades quickly; reappears within 2-4 wks.</a:t>
            </a:r>
          </a:p>
          <a:p>
            <a:pPr eaLnBrk="1" hangingPunct="1"/>
            <a:r>
              <a:rPr lang="en-US" smtClean="0"/>
              <a:t>Secondary erythema- fades slowly;</a:t>
            </a:r>
          </a:p>
          <a:p>
            <a:pPr eaLnBrk="1" hangingPunct="1">
              <a:buFontTx/>
              <a:buNone/>
            </a:pPr>
            <a:r>
              <a:rPr lang="en-US" smtClean="0"/>
              <a:t>          - leaves skin pigmented &amp; tanned.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- associated with edema &amp; desquamation of epithelial cells.</a:t>
            </a:r>
          </a:p>
          <a:p>
            <a:pPr eaLnBrk="1" hangingPunct="1">
              <a:buFontTx/>
              <a:buNone/>
            </a:pPr>
            <a:r>
              <a:rPr lang="en-US" smtClean="0"/>
              <a:t>          - re-epithelization occurs within 10-14 days.</a:t>
            </a:r>
          </a:p>
        </p:txBody>
      </p:sp>
      <p:sp>
        <p:nvSpPr>
          <p:cNvPr id="8601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9C9F4F6-C097-4CFD-8CAA-A49B85BC9DFA}" type="slidenum">
              <a:rPr lang="en-US" smtClean="0"/>
              <a:pPr/>
              <a:t>81</a:t>
            </a:fld>
            <a:endParaRPr lang="en-US" smtClean="0"/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372225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Early effects are due to direct injury to cells &amp; tissues.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Late effects are due to change in vascular bed &amp; intercellular material.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Skin dryness due to </a:t>
            </a:r>
            <a:r>
              <a:rPr lang="en-US" sz="3100" smtClean="0">
                <a:latin typeface="Times New Roman" pitchFamily="18" charset="0"/>
              </a:rPr>
              <a:t>↓</a:t>
            </a:r>
            <a:r>
              <a:rPr lang="en-US" sz="3100" smtClean="0"/>
              <a:t>sed sebaceous &amp; sweat gland activity.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Epilation of hair- permanent/ temporary.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Thin atrophic epithelium.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3100" smtClean="0"/>
              <a:t>Telangiectactic/occluded blood vessels in skin</a:t>
            </a:r>
            <a:r>
              <a:rPr lang="en-US" sz="3100" smtClean="0">
                <a:sym typeface="Wingdings" pitchFamily="2" charset="2"/>
              </a:rPr>
              <a:t> thickening of intima, thrombosis, subintimal fibrosis.</a:t>
            </a:r>
            <a:endParaRPr lang="en-US" sz="31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04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8704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DEC7823-7CE7-4FBA-8AF9-3F6CD68771EB}" type="slidenum">
              <a:rPr lang="en-US" smtClean="0"/>
              <a:pPr/>
              <a:t>82</a:t>
            </a:fld>
            <a:endParaRPr lang="en-US" smtClean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3722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100" b="1" u="sng" smtClean="0"/>
              <a:t>Radiation effects on oral mucosa</a:t>
            </a:r>
            <a:r>
              <a:rPr lang="en-US" sz="3100" smtClean="0"/>
              <a:t>:</a:t>
            </a:r>
          </a:p>
          <a:p>
            <a:pPr eaLnBrk="1" hangingPunct="1"/>
            <a:r>
              <a:rPr lang="en-US" sz="3100" smtClean="0"/>
              <a:t>Initial erythema &amp; mucositis.</a:t>
            </a:r>
          </a:p>
          <a:p>
            <a:pPr eaLnBrk="1" hangingPunct="1"/>
            <a:r>
              <a:rPr lang="en-US" sz="3100" smtClean="0"/>
              <a:t>Hyperemia &amp; edema</a:t>
            </a:r>
            <a:r>
              <a:rPr lang="en-US" sz="3100" smtClean="0">
                <a:sym typeface="Wingdings" pitchFamily="2" charset="2"/>
              </a:rPr>
              <a:t> denaturation &amp; ulceration covering of fibrinous exudate.</a:t>
            </a:r>
          </a:p>
          <a:p>
            <a:pPr eaLnBrk="1" hangingPunct="1"/>
            <a:r>
              <a:rPr lang="en-US" sz="3100" smtClean="0">
                <a:sym typeface="Wingdings" pitchFamily="2" charset="2"/>
              </a:rPr>
              <a:t>Spontaneous remission after termination of treatment.</a:t>
            </a:r>
          </a:p>
          <a:p>
            <a:pPr eaLnBrk="1" hangingPunct="1"/>
            <a:r>
              <a:rPr lang="en-US" sz="3100" smtClean="0">
                <a:sym typeface="Wingdings" pitchFamily="2" charset="2"/>
              </a:rPr>
              <a:t>Secondary infection may be seen.</a:t>
            </a:r>
          </a:p>
          <a:p>
            <a:pPr eaLnBrk="1" hangingPunct="1"/>
            <a:r>
              <a:rPr lang="en-US" sz="3100" smtClean="0">
                <a:sym typeface="Wingdings" pitchFamily="2" charset="2"/>
              </a:rPr>
              <a:t>Pain, dysphagia.</a:t>
            </a:r>
          </a:p>
          <a:p>
            <a:pPr eaLnBrk="1" hangingPunct="1"/>
            <a:r>
              <a:rPr lang="en-US" sz="3100" smtClean="0">
                <a:sym typeface="Wingdings" pitchFamily="2" charset="2"/>
              </a:rPr>
              <a:t>Loss of taste.</a:t>
            </a:r>
          </a:p>
          <a:p>
            <a:pPr eaLnBrk="1" hangingPunct="1"/>
            <a:r>
              <a:rPr lang="en-US" sz="3100" smtClean="0">
                <a:sym typeface="Wingdings" pitchFamily="2" charset="2"/>
              </a:rPr>
              <a:t>Advice lignocaine mouthwash before meals,nasogastric feeding if needed.</a:t>
            </a:r>
            <a:endParaRPr lang="en-US" sz="3100" smtClean="0"/>
          </a:p>
        </p:txBody>
      </p:sp>
      <p:sp>
        <p:nvSpPr>
          <p:cNvPr id="8806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8806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A51FC10-F9FE-4BCE-AF7B-8A0EA6B5CB56}" type="slidenum">
              <a:rPr lang="en-US" smtClean="0"/>
              <a:pPr/>
              <a:t>83</a:t>
            </a:fld>
            <a:endParaRPr lang="en-US" smtClean="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Radiation effects on salivary glands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Xerostomia/complete loss of secretion.</a:t>
            </a:r>
          </a:p>
          <a:p>
            <a:pPr eaLnBrk="1" hangingPunct="1"/>
            <a:r>
              <a:rPr lang="en-US" smtClean="0"/>
              <a:t>Damage to salivary acini.</a:t>
            </a:r>
          </a:p>
          <a:p>
            <a:pPr eaLnBrk="1" hangingPunct="1"/>
            <a:r>
              <a:rPr lang="en-US" smtClean="0"/>
              <a:t>Decrease in secretory granules.</a:t>
            </a:r>
          </a:p>
          <a:p>
            <a:pPr eaLnBrk="1" hangingPunct="1"/>
            <a:r>
              <a:rPr lang="en-US" smtClean="0"/>
              <a:t>Congestion, edema, inflammatory cell infilteration in CT.</a:t>
            </a:r>
          </a:p>
          <a:p>
            <a:pPr eaLnBrk="1" hangingPunct="1"/>
            <a:r>
              <a:rPr lang="en-US" smtClean="0"/>
              <a:t>Post irradiation sialadenitis: increased serum amylase &amp; urinary amylase.</a:t>
            </a:r>
          </a:p>
        </p:txBody>
      </p:sp>
      <p:sp>
        <p:nvSpPr>
          <p:cNvPr id="8909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890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4C65C3A-5F61-456C-ABB4-D6577A8DAF0B}" type="slidenum">
              <a:rPr lang="en-US" smtClean="0"/>
              <a:pPr/>
              <a:t>84</a:t>
            </a:fld>
            <a:endParaRPr lang="en-US" smtClean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Radiation effects on bone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Bone is relatively radioresistant.</a:t>
            </a:r>
          </a:p>
          <a:p>
            <a:pPr eaLnBrk="1" hangingPunct="1"/>
            <a:r>
              <a:rPr lang="en-US" smtClean="0"/>
              <a:t>Osteoblasts are radiosensitive.</a:t>
            </a:r>
          </a:p>
          <a:p>
            <a:pPr eaLnBrk="1" hangingPunct="1"/>
            <a:r>
              <a:rPr lang="en-US" smtClean="0"/>
              <a:t>Intense radiation to bone</a:t>
            </a:r>
            <a:r>
              <a:rPr lang="en-US" smtClean="0">
                <a:sym typeface="Wingdings" pitchFamily="2" charset="2"/>
              </a:rPr>
              <a:t> </a:t>
            </a:r>
            <a:r>
              <a:rPr lang="en-US" smtClean="0">
                <a:latin typeface="Times New Roman" pitchFamily="18" charset="0"/>
                <a:sym typeface="Wingdings" pitchFamily="2" charset="2"/>
              </a:rPr>
              <a:t>↓</a:t>
            </a:r>
            <a:r>
              <a:rPr lang="en-US" smtClean="0">
                <a:sym typeface="Wingdings" pitchFamily="2" charset="2"/>
              </a:rPr>
              <a:t>bone vitality, localised osteoporosis, inability of bone to deal with infection.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Interval between tooth extraction &amp; radiation if increased, accelerates healing of Xn wound.</a:t>
            </a:r>
            <a:endParaRPr lang="en-US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11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2FB370EA-AFAE-4608-AE12-CC8CB31A0B89}" type="slidenum">
              <a:rPr lang="en-US" smtClean="0"/>
              <a:pPr/>
              <a:t>85</a:t>
            </a:fld>
            <a:endParaRPr lang="en-US" smtClean="0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631113" cy="5940425"/>
          </a:xfrm>
        </p:spPr>
        <p:txBody>
          <a:bodyPr/>
          <a:lstStyle/>
          <a:p>
            <a:pPr eaLnBrk="1" hangingPunct="1"/>
            <a:r>
              <a:rPr lang="en-US" smtClean="0"/>
              <a:t>Experimental results in rats:</a:t>
            </a:r>
          </a:p>
          <a:p>
            <a:pPr eaLnBrk="1" hangingPunct="1">
              <a:buFontTx/>
              <a:buNone/>
            </a:pPr>
            <a:r>
              <a:rPr lang="en-US" smtClean="0"/>
              <a:t>Tooth Xn followed by radiation</a:t>
            </a:r>
          </a:p>
          <a:p>
            <a:pPr eaLnBrk="1" hangingPunct="1">
              <a:buFontTx/>
              <a:buNone/>
            </a:pPr>
            <a:r>
              <a:rPr lang="en-US" smtClean="0"/>
              <a:t>                     </a:t>
            </a:r>
            <a:r>
              <a:rPr lang="en-US" smtClean="0">
                <a:latin typeface="Times New Roman" pitchFamily="18" charset="0"/>
              </a:rPr>
              <a:t>↓</a:t>
            </a:r>
            <a:endParaRPr lang="en-US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slow closure of the Xn wound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                      </a:t>
            </a:r>
            <a:r>
              <a:rPr lang="en-US" smtClean="0">
                <a:latin typeface="Times New Roman" pitchFamily="18" charset="0"/>
                <a:sym typeface="Wingdings" pitchFamily="2" charset="2"/>
              </a:rPr>
              <a:t>↓</a:t>
            </a:r>
            <a:endParaRPr lang="en-US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leaves an open pathway behind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                      </a:t>
            </a:r>
            <a:r>
              <a:rPr lang="en-US" smtClean="0">
                <a:latin typeface="Times New Roman" pitchFamily="18" charset="0"/>
                <a:sym typeface="Wingdings" pitchFamily="2" charset="2"/>
              </a:rPr>
              <a:t>↓</a:t>
            </a:r>
            <a:endParaRPr lang="en-US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leads to infection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                       </a:t>
            </a:r>
            <a:r>
              <a:rPr lang="en-US" smtClean="0">
                <a:latin typeface="Times New Roman" pitchFamily="18" charset="0"/>
                <a:sym typeface="Wingdings" pitchFamily="2" charset="2"/>
              </a:rPr>
              <a:t>↓</a:t>
            </a:r>
            <a:endParaRPr lang="en-US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poor, slow healing.</a:t>
            </a:r>
            <a:endParaRPr lang="en-US" smtClean="0"/>
          </a:p>
        </p:txBody>
      </p:sp>
      <p:sp>
        <p:nvSpPr>
          <p:cNvPr id="9113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9114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6C8E742-1604-4808-8F69-0D3D724218B5}" type="slidenum">
              <a:rPr lang="en-US" smtClean="0"/>
              <a:pPr/>
              <a:t>86</a:t>
            </a:fld>
            <a:endParaRPr lang="en-US" smtClean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084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Osteoradionecrosis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Chronic, painful infection &amp; necrosis of bone accompanied by late sequestration &amp; permanent deformity; which usually follows heavy radiation.</a:t>
            </a:r>
          </a:p>
          <a:p>
            <a:pPr eaLnBrk="1" hangingPunct="1">
              <a:buFontTx/>
              <a:buNone/>
            </a:pPr>
            <a:r>
              <a:rPr lang="en-US" smtClean="0"/>
              <a:t>HF:</a:t>
            </a:r>
          </a:p>
          <a:p>
            <a:pPr eaLnBrk="1" hangingPunct="1"/>
            <a:r>
              <a:rPr lang="en-US" smtClean="0"/>
              <a:t>Destruction of osteocytes.</a:t>
            </a:r>
          </a:p>
          <a:p>
            <a:pPr eaLnBrk="1" hangingPunct="1"/>
            <a:r>
              <a:rPr lang="en-US" smtClean="0"/>
              <a:t>Absence of osteoblasts.</a:t>
            </a:r>
          </a:p>
          <a:p>
            <a:pPr eaLnBrk="1" hangingPunct="1"/>
            <a:r>
              <a:rPr lang="en-US" smtClean="0"/>
              <a:t>Lack of new bone formation.</a:t>
            </a:r>
          </a:p>
          <a:p>
            <a:pPr eaLnBrk="1" hangingPunct="1"/>
            <a:r>
              <a:rPr lang="en-US" smtClean="0"/>
              <a:t>BV walls are thickened by fibrous CT.</a:t>
            </a:r>
          </a:p>
        </p:txBody>
      </p:sp>
      <p:sp>
        <p:nvSpPr>
          <p:cNvPr id="9216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9216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8F2D6D1-6CBB-46B3-B49E-54495F7DB38F}" type="slidenum">
              <a:rPr lang="en-US" smtClean="0"/>
              <a:pPr/>
              <a:t>87</a:t>
            </a:fld>
            <a:endParaRPr lang="en-US" smtClean="0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013450"/>
          </a:xfrm>
        </p:spPr>
        <p:txBody>
          <a:bodyPr/>
          <a:lstStyle/>
          <a:p>
            <a:pPr eaLnBrk="1" hangingPunct="1"/>
            <a:r>
              <a:rPr lang="en-US" smtClean="0"/>
              <a:t>Endarteritis &amp; periarteritis.</a:t>
            </a:r>
          </a:p>
          <a:p>
            <a:pPr eaLnBrk="1" hangingPunct="1"/>
            <a:r>
              <a:rPr lang="en-US" smtClean="0"/>
              <a:t>Loose CT usually replaces bone marrow &amp; is infiltrated by lymphocytes, plasma cells &amp; macrophages.</a:t>
            </a:r>
          </a:p>
          <a:p>
            <a:pPr eaLnBrk="1" hangingPunct="1"/>
            <a:r>
              <a:rPr lang="en-US" smtClean="0"/>
              <a:t>No clear line of demarcation between sequestration &amp; vital bone.</a:t>
            </a:r>
          </a:p>
          <a:p>
            <a:pPr eaLnBrk="1" hangingPunct="1">
              <a:buFontTx/>
              <a:buNone/>
            </a:pPr>
            <a:endParaRPr lang="en-US" smtClean="0"/>
          </a:p>
          <a:p>
            <a:pPr eaLnBrk="1" hangingPunct="1">
              <a:buFontTx/>
              <a:buNone/>
            </a:pPr>
            <a:r>
              <a:rPr lang="en-US" i="1" smtClean="0"/>
              <a:t>Factors involved in pathogenesis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Radiation</a:t>
            </a:r>
            <a:r>
              <a:rPr lang="en-US" smtClean="0">
                <a:sym typeface="Wingdings" pitchFamily="2" charset="2"/>
              </a:rPr>
              <a:t> trauma infection.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Radiation dose.</a:t>
            </a:r>
            <a:endParaRPr lang="en-US" smtClean="0"/>
          </a:p>
        </p:txBody>
      </p:sp>
      <p:sp>
        <p:nvSpPr>
          <p:cNvPr id="9318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9318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60104129-AA5D-40FC-88A1-8BCF8E0EC32C}" type="slidenum">
              <a:rPr lang="en-US" smtClean="0"/>
              <a:pPr/>
              <a:t>88</a:t>
            </a:fld>
            <a:endParaRPr lang="en-US" smtClean="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CF:</a:t>
            </a:r>
          </a:p>
          <a:p>
            <a:pPr eaLnBrk="1" hangingPunct="1"/>
            <a:r>
              <a:rPr lang="en-US" smtClean="0"/>
              <a:t>Mandible&gt; maxilla.</a:t>
            </a:r>
          </a:p>
          <a:p>
            <a:pPr eaLnBrk="1" hangingPunct="1"/>
            <a:r>
              <a:rPr lang="en-US" smtClean="0"/>
              <a:t>Intense pain of affected area.</a:t>
            </a:r>
          </a:p>
          <a:p>
            <a:pPr eaLnBrk="1" hangingPunct="1"/>
            <a:r>
              <a:rPr lang="en-US" smtClean="0"/>
              <a:t>Cortical perforation, fistula formation, surface ulceration, pathologic fracture.</a:t>
            </a:r>
          </a:p>
          <a:p>
            <a:pPr eaLnBrk="1" hangingPunct="1"/>
            <a:r>
              <a:rPr lang="en-US" smtClean="0"/>
              <a:t>May be fatal if untreated.</a:t>
            </a:r>
          </a:p>
          <a:p>
            <a:pPr eaLnBrk="1" hangingPunct="1"/>
            <a:r>
              <a:rPr lang="en-US" smtClean="0"/>
              <a:t>Radiation dose less than 6500 rads caused minimal risk of ORN.</a:t>
            </a:r>
          </a:p>
        </p:txBody>
      </p:sp>
      <p:sp>
        <p:nvSpPr>
          <p:cNvPr id="9421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9421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CCEC3671-BAC8-410C-97F9-0B6E16282D44}" type="slidenum">
              <a:rPr lang="en-US" smtClean="0"/>
              <a:pPr/>
              <a:t>89</a:t>
            </a:fld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4452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smtClean="0"/>
              <a:t>BRUXISM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Night grinding/ bruxomania.</a:t>
            </a:r>
          </a:p>
          <a:p>
            <a:pPr eaLnBrk="1" hangingPunct="1"/>
            <a:r>
              <a:rPr lang="en-US" smtClean="0"/>
              <a:t>Habitual grinding of teeth- sleeping hours/ unconsciously during waking hours.</a:t>
            </a:r>
          </a:p>
          <a:p>
            <a:pPr eaLnBrk="1" hangingPunct="1">
              <a:buFontTx/>
              <a:buNone/>
            </a:pPr>
            <a:r>
              <a:rPr lang="en-US" smtClean="0"/>
              <a:t>Etiology-</a:t>
            </a:r>
          </a:p>
          <a:p>
            <a:pPr eaLnBrk="1" hangingPunct="1"/>
            <a:r>
              <a:rPr lang="en-US" smtClean="0"/>
              <a:t>Local factors- mild occlusal disturbance, transition from deciduous to permanent dentition.</a:t>
            </a:r>
          </a:p>
          <a:p>
            <a:pPr eaLnBrk="1" hangingPunct="1"/>
            <a:r>
              <a:rPr lang="en-US" smtClean="0"/>
              <a:t>Systemic factors- GI disturbances, subclinical nutritional deficiencies, allergy, endocrine disturbances.</a:t>
            </a:r>
          </a:p>
        </p:txBody>
      </p:sp>
      <p:sp>
        <p:nvSpPr>
          <p:cNvPr id="1229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229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8A77B7FD-A0D1-4E1D-A28B-B17E849AF716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59404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b="1" u="sng" smtClean="0"/>
              <a:t>Possible risk factors leading to ORN</a:t>
            </a:r>
            <a:r>
              <a:rPr lang="en-US" smtClean="0"/>
              <a:t>:</a:t>
            </a:r>
          </a:p>
          <a:p>
            <a:pPr eaLnBrk="1" hangingPunct="1"/>
            <a:r>
              <a:rPr lang="en-US" smtClean="0"/>
              <a:t>Irradiation of a previous surgical area; before adequate healing has taken place.</a:t>
            </a:r>
          </a:p>
          <a:p>
            <a:pPr eaLnBrk="1" hangingPunct="1"/>
            <a:r>
              <a:rPr lang="en-US" smtClean="0"/>
              <a:t>Irradiation of lesions in close proximity to bone.</a:t>
            </a:r>
          </a:p>
          <a:p>
            <a:pPr eaLnBrk="1" hangingPunct="1"/>
            <a:r>
              <a:rPr lang="en-US" smtClean="0"/>
              <a:t>High radiation doses without fractionation.</a:t>
            </a:r>
          </a:p>
          <a:p>
            <a:pPr eaLnBrk="1" hangingPunct="1"/>
            <a:r>
              <a:rPr lang="en-US" smtClean="0"/>
              <a:t>Use of combination of external radiation &amp; intraoral implants.</a:t>
            </a:r>
          </a:p>
          <a:p>
            <a:pPr eaLnBrk="1" hangingPunct="1"/>
            <a:r>
              <a:rPr lang="en-US" smtClean="0"/>
              <a:t>Poor oral hygeine.</a:t>
            </a:r>
          </a:p>
        </p:txBody>
      </p:sp>
      <p:sp>
        <p:nvSpPr>
          <p:cNvPr id="9523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9523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EA8A33EF-A63A-4400-91A8-84DF5C589192}" type="slidenum">
              <a:rPr lang="en-US" smtClean="0"/>
              <a:pPr/>
              <a:t>90</a:t>
            </a:fld>
            <a:endParaRPr lang="en-US" smtClean="0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Poor patient co-operation in managing irradiated tissues.</a:t>
            </a:r>
          </a:p>
          <a:p>
            <a:pPr eaLnBrk="1" hangingPunct="1"/>
            <a:r>
              <a:rPr lang="en-US" smtClean="0"/>
              <a:t>Surgery in an irradiated area.</a:t>
            </a:r>
          </a:p>
          <a:p>
            <a:pPr eaLnBrk="1" hangingPunct="1"/>
            <a:r>
              <a:rPr lang="en-US" smtClean="0"/>
              <a:t>Indiscriminate use of prosthetic appliances in the irradiated area.</a:t>
            </a:r>
          </a:p>
          <a:p>
            <a:pPr eaLnBrk="1" hangingPunct="1"/>
            <a:r>
              <a:rPr lang="en-US" smtClean="0"/>
              <a:t>Failure to prevent trauma to irradiated bone.</a:t>
            </a:r>
          </a:p>
          <a:p>
            <a:pPr eaLnBrk="1" hangingPunct="1"/>
            <a:r>
              <a:rPr lang="en-US" smtClean="0"/>
              <a:t>Presence of physical &amp; nutritional problems prior to treatment.</a:t>
            </a:r>
          </a:p>
        </p:txBody>
      </p:sp>
      <p:sp>
        <p:nvSpPr>
          <p:cNvPr id="9625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9626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991292C1-8401-4677-8BD9-2679AF78AD4F}" type="slidenum">
              <a:rPr lang="en-US" smtClean="0"/>
              <a:pPr/>
              <a:t>91</a:t>
            </a:fld>
            <a:endParaRPr lang="en-US" smtClean="0"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Patients are most vulnerable to ORN of jaws in 2yrs after radiation. (shafer)</a:t>
            </a:r>
          </a:p>
          <a:p>
            <a:pPr eaLnBrk="1" hangingPunct="1"/>
            <a:r>
              <a:rPr lang="en-US" smtClean="0"/>
              <a:t>Risk of ORN dramatically increases if surgery is performed in that area within 21 days of therapy initiation or between 4-12 weeks after therapy. (Neville)</a:t>
            </a:r>
          </a:p>
          <a:p>
            <a:pPr eaLnBrk="1" hangingPunct="1"/>
            <a:r>
              <a:rPr lang="en-US" smtClean="0"/>
              <a:t>Altered bone becomes- hypocellular, hypovascular &amp; hypoxic.</a:t>
            </a:r>
          </a:p>
        </p:txBody>
      </p:sp>
      <p:sp>
        <p:nvSpPr>
          <p:cNvPr id="9728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9728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D1C5E73C-5278-43BD-9968-535403C5D5E4}" type="slidenum">
              <a:rPr lang="en-US" smtClean="0"/>
              <a:pPr/>
              <a:t>92</a:t>
            </a:fld>
            <a:endParaRPr lang="en-US" smtClean="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Possible risk of ORN increases in the presence of teeth, trauma, periodontal diseases and concurrent chemotherapy.</a:t>
            </a:r>
          </a:p>
          <a:p>
            <a:pPr eaLnBrk="1" hangingPunct="1"/>
            <a:r>
              <a:rPr lang="en-US" smtClean="0"/>
              <a:t>Surgery during the first 4 months after radiation is called as golden period</a:t>
            </a:r>
            <a:r>
              <a:rPr lang="en-US" smtClean="0">
                <a:sym typeface="Wingdings" pitchFamily="2" charset="2"/>
              </a:rPr>
              <a:t>associated with normal healing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For the next 8 months, risk of bone necrosis from trauma is highest.</a:t>
            </a:r>
            <a:endParaRPr lang="en-US" smtClean="0"/>
          </a:p>
        </p:txBody>
      </p:sp>
      <p:sp>
        <p:nvSpPr>
          <p:cNvPr id="9830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9830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0E6E9FA7-1725-42E1-912B-2C52A899A25F}" type="slidenum">
              <a:rPr lang="en-US" smtClean="0"/>
              <a:pPr/>
              <a:t>93</a:t>
            </a:fld>
            <a:endParaRPr lang="en-US" smtClean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5797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Treatment:</a:t>
            </a:r>
          </a:p>
          <a:p>
            <a:pPr eaLnBrk="1" hangingPunct="1"/>
            <a:r>
              <a:rPr lang="en-US" smtClean="0"/>
              <a:t>Prevention is better than cure.</a:t>
            </a:r>
          </a:p>
          <a:p>
            <a:pPr eaLnBrk="1" hangingPunct="1"/>
            <a:r>
              <a:rPr lang="en-US" smtClean="0"/>
              <a:t>All questionable teeth should be extracted/restored.</a:t>
            </a:r>
          </a:p>
          <a:p>
            <a:pPr eaLnBrk="1" hangingPunct="1"/>
            <a:r>
              <a:rPr lang="en-US" smtClean="0"/>
              <a:t>Eliminate all oral foci of infection.</a:t>
            </a:r>
          </a:p>
          <a:p>
            <a:pPr eaLnBrk="1" hangingPunct="1"/>
            <a:r>
              <a:rPr lang="en-US" smtClean="0"/>
              <a:t>Maintain good oral hygeine.</a:t>
            </a:r>
          </a:p>
          <a:p>
            <a:pPr eaLnBrk="1" hangingPunct="1"/>
            <a:r>
              <a:rPr lang="en-US" smtClean="0"/>
              <a:t>Give a minimal interval of 3wks b/w Xn &amp; radiation.</a:t>
            </a:r>
          </a:p>
          <a:p>
            <a:pPr eaLnBrk="1" hangingPunct="1"/>
            <a:r>
              <a:rPr lang="en-US" smtClean="0"/>
              <a:t>Hyperbaric oxygen therapy on the bone before and after the procedure.</a:t>
            </a:r>
          </a:p>
        </p:txBody>
      </p:sp>
      <p:sp>
        <p:nvSpPr>
          <p:cNvPr id="9933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9933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1257DACF-47EB-4ED5-BDCA-23D8B75E9BDA}" type="slidenum">
              <a:rPr lang="en-US" smtClean="0"/>
              <a:pPr/>
              <a:t>94</a:t>
            </a:fld>
            <a:endParaRPr lang="en-US" smtClean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4"/>
          <p:cNvSpPr>
            <a:spLocks noGrp="1" noChangeArrowheads="1"/>
          </p:cNvSpPr>
          <p:nvPr>
            <p:ph/>
          </p:nvPr>
        </p:nvSpPr>
        <p:spPr>
          <a:xfrm>
            <a:off x="685800" y="571500"/>
            <a:ext cx="7773988" cy="573722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sz="3600" b="1" u="sng" dirty="0" smtClean="0">
                <a:solidFill>
                  <a:schemeClr val="bg2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Chemical injuries to the oral cavity</a:t>
            </a:r>
            <a:r>
              <a:rPr lang="en-US" dirty="0" smtClean="0"/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Non allergic reactions- 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-due to irritants/caustics used locally.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dirty="0" smtClean="0"/>
              <a:t>-due to drugs used systemically.</a:t>
            </a:r>
          </a:p>
          <a:p>
            <a:pPr marL="365760" indent="-256032"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US" b="1" dirty="0" smtClean="0"/>
              <a:t>ASPIRIN</a:t>
            </a:r>
            <a:r>
              <a:rPr lang="en-US" dirty="0" smtClean="0"/>
              <a:t> (acetyl salicylic acid):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Efficacious when used systemically.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Burns the oral mucosa when used locally.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Caustic in action</a:t>
            </a:r>
            <a:r>
              <a:rPr lang="en-US" dirty="0" smtClean="0">
                <a:sym typeface="Wingdings" pitchFamily="2" charset="2"/>
              </a:rPr>
              <a:t> mucosa becomes blanched.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sym typeface="Wingdings" pitchFamily="2" charset="2"/>
              </a:rPr>
              <a:t>Sloughing of </a:t>
            </a:r>
            <a:r>
              <a:rPr lang="en-US" dirty="0" err="1" smtClean="0">
                <a:sym typeface="Wingdings" pitchFamily="2" charset="2"/>
              </a:rPr>
              <a:t>epitheliumaspirin</a:t>
            </a:r>
            <a:r>
              <a:rPr lang="en-US" dirty="0" smtClean="0">
                <a:sym typeface="Wingdings" pitchFamily="2" charset="2"/>
              </a:rPr>
              <a:t> burn.</a:t>
            </a:r>
            <a:endParaRPr lang="en-US" dirty="0" smtClean="0"/>
          </a:p>
        </p:txBody>
      </p:sp>
      <p:sp>
        <p:nvSpPr>
          <p:cNvPr id="10035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00356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456E6C34-7A78-43E2-8944-5CAD55187F76}" type="slidenum">
              <a:rPr lang="en-US" smtClean="0"/>
              <a:pPr/>
              <a:t>95</a:t>
            </a:fld>
            <a:endParaRPr lang="en-US" smtClean="0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4"/>
          <p:cNvSpPr>
            <a:spLocks noGrp="1" noChangeArrowheads="1"/>
          </p:cNvSpPr>
          <p:nvPr>
            <p:ph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ARSENIC:</a:t>
            </a:r>
          </a:p>
          <a:p>
            <a:pPr eaLnBrk="1" hangingPunct="1"/>
            <a:r>
              <a:rPr lang="en-US" smtClean="0"/>
              <a:t>Arsenic poisoning is an occupational hazard; metal industry.</a:t>
            </a:r>
          </a:p>
          <a:p>
            <a:pPr eaLnBrk="1" hangingPunct="1"/>
            <a:r>
              <a:rPr lang="en-US" smtClean="0"/>
              <a:t>Used in both organic &amp; inorganic forms.</a:t>
            </a:r>
          </a:p>
          <a:p>
            <a:pPr eaLnBrk="1" hangingPunct="1"/>
            <a:r>
              <a:rPr lang="en-US" smtClean="0"/>
              <a:t>Intense inflammation of oral mucosa.</a:t>
            </a:r>
          </a:p>
          <a:p>
            <a:pPr eaLnBrk="1" hangingPunct="1"/>
            <a:r>
              <a:rPr lang="en-US" smtClean="0"/>
              <a:t>Severe Gingivitis.</a:t>
            </a:r>
          </a:p>
          <a:p>
            <a:pPr eaLnBrk="1" hangingPunct="1"/>
            <a:r>
              <a:rPr lang="en-US" smtClean="0"/>
              <a:t>Ulceration.</a:t>
            </a:r>
          </a:p>
          <a:p>
            <a:pPr eaLnBrk="1" hangingPunct="1"/>
            <a:r>
              <a:rPr lang="en-US" smtClean="0"/>
              <a:t>Excess salivation.</a:t>
            </a:r>
          </a:p>
        </p:txBody>
      </p:sp>
      <p:sp>
        <p:nvSpPr>
          <p:cNvPr id="10137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01380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2158D18-E8A9-410C-8F82-4024E15E556E}" type="slidenum">
              <a:rPr lang="en-US" smtClean="0"/>
              <a:pPr/>
              <a:t>96</a:t>
            </a:fld>
            <a:endParaRPr lang="en-US" smtClean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02550" cy="60134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BISMUTH:</a:t>
            </a:r>
          </a:p>
          <a:p>
            <a:pPr eaLnBrk="1" hangingPunct="1"/>
            <a:r>
              <a:rPr lang="en-US" smtClean="0"/>
              <a:t>Earlier used in trt of syphylis.</a:t>
            </a:r>
          </a:p>
          <a:p>
            <a:pPr eaLnBrk="1" hangingPunct="1"/>
            <a:r>
              <a:rPr lang="en-US" smtClean="0"/>
              <a:t>Pigmentation of gingiva &amp; buccal mucosa.</a:t>
            </a:r>
          </a:p>
          <a:p>
            <a:pPr eaLnBrk="1" hangingPunct="1"/>
            <a:r>
              <a:rPr lang="en-US" smtClean="0"/>
              <a:t>Bismuth line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thin blue-black line in</a:t>
            </a:r>
          </a:p>
          <a:p>
            <a:pPr eaLnBrk="1" hangingPunct="1">
              <a:buFontTx/>
              <a:buNone/>
            </a:pPr>
            <a:r>
              <a:rPr lang="en-US" smtClean="0"/>
              <a:t> the marginal gingiva.</a:t>
            </a:r>
          </a:p>
          <a:p>
            <a:pPr eaLnBrk="1" hangingPunct="1"/>
            <a:r>
              <a:rPr lang="en-US" smtClean="0"/>
              <a:t>May be seen around partially erupted 3</a:t>
            </a:r>
            <a:r>
              <a:rPr lang="en-US" baseline="30000" smtClean="0"/>
              <a:t>rd</a:t>
            </a:r>
            <a:r>
              <a:rPr lang="en-US" smtClean="0"/>
              <a:t> molars as an anachoretic phenomenon.</a:t>
            </a:r>
          </a:p>
          <a:p>
            <a:pPr eaLnBrk="1" hangingPunct="1"/>
            <a:r>
              <a:rPr lang="en-US" smtClean="0"/>
              <a:t>Hydrogen sulphide + Bi</a:t>
            </a:r>
            <a:r>
              <a:rPr lang="en-US" smtClean="0">
                <a:sym typeface="Wingdings" pitchFamily="2" charset="2"/>
              </a:rPr>
              <a:t> bismuth sulphide (black).</a:t>
            </a:r>
            <a:endParaRPr lang="en-US" smtClean="0"/>
          </a:p>
        </p:txBody>
      </p:sp>
      <p:sp>
        <p:nvSpPr>
          <p:cNvPr id="10240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02404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556452FA-4876-4BDE-B4A5-EC94A2BC844B}" type="slidenum">
              <a:rPr lang="en-US" smtClean="0"/>
              <a:pPr/>
              <a:t>97</a:t>
            </a:fld>
            <a:endParaRPr lang="en-US" smtClean="0"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773988" cy="6300788"/>
          </a:xfrm>
        </p:spPr>
        <p:txBody>
          <a:bodyPr/>
          <a:lstStyle/>
          <a:p>
            <a:pPr eaLnBrk="1" hangingPunct="1"/>
            <a:r>
              <a:rPr lang="en-US" smtClean="0"/>
              <a:t>Poor oral hygeine</a:t>
            </a:r>
            <a:r>
              <a:rPr lang="en-US" smtClean="0">
                <a:sym typeface="Wingdings" pitchFamily="2" charset="2"/>
              </a:rPr>
              <a:t> bacterial degradation of food debri hydrogen sulphide formation +Bi Bismuth sulphide granules.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Burning sensation.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Metallic taste.</a:t>
            </a:r>
          </a:p>
          <a:p>
            <a:pPr eaLnBrk="1" hangingPunct="1">
              <a:buFontTx/>
              <a:buNone/>
            </a:pPr>
            <a:r>
              <a:rPr lang="en-US" smtClean="0">
                <a:sym typeface="Wingdings" pitchFamily="2" charset="2"/>
              </a:rPr>
              <a:t>HF: BiS granules are perivascular in location/in endothelial cells/in mononuclear phagocytes.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Evokes no foreign body response.</a:t>
            </a:r>
          </a:p>
          <a:p>
            <a:pPr eaLnBrk="1" hangingPunct="1">
              <a:buFontTx/>
              <a:buNone/>
            </a:pPr>
            <a:r>
              <a:rPr lang="en-US" smtClean="0"/>
              <a:t>Trt: bleach the line with hydrogen peroxide, disappears gradually.</a:t>
            </a:r>
          </a:p>
        </p:txBody>
      </p:sp>
      <p:sp>
        <p:nvSpPr>
          <p:cNvPr id="10342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03428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BCC2A8E1-7736-4A9D-BD69-7DB98B3E543C}" type="slidenum">
              <a:rPr lang="en-US" smtClean="0"/>
              <a:pPr/>
              <a:t>98</a:t>
            </a:fld>
            <a:endParaRPr lang="en-US" smtClean="0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4"/>
          <p:cNvSpPr>
            <a:spLocks noGrp="1" noChangeArrowheads="1"/>
          </p:cNvSpPr>
          <p:nvPr>
            <p:ph/>
          </p:nvPr>
        </p:nvSpPr>
        <p:spPr>
          <a:xfrm>
            <a:off x="685800" y="152400"/>
            <a:ext cx="7631113" cy="55086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mtClean="0"/>
              <a:t>DILANTIN SODIUM:</a:t>
            </a:r>
          </a:p>
          <a:p>
            <a:pPr eaLnBrk="1" hangingPunct="1"/>
            <a:r>
              <a:rPr lang="en-US" smtClean="0"/>
              <a:t>Anticonvulsant drug; used to treat epilepsy.</a:t>
            </a:r>
          </a:p>
          <a:p>
            <a:pPr eaLnBrk="1" hangingPunct="1"/>
            <a:r>
              <a:rPr lang="en-US" smtClean="0"/>
              <a:t>Side effects</a:t>
            </a:r>
            <a:r>
              <a:rPr lang="en-US" smtClean="0">
                <a:sym typeface="Wingdings" pitchFamily="2" charset="2"/>
              </a:rPr>
              <a:t> fibrous hyperplasia in case of poor oral hygeine.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Dilantin stimulates fibroblastic proliferation &amp; increased collagen synthesis.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Painless gingival hyperplasia occurs within 2wks of treatment initiation.</a:t>
            </a:r>
          </a:p>
        </p:txBody>
      </p:sp>
      <p:sp>
        <p:nvSpPr>
          <p:cNvPr id="10445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RVG</a:t>
            </a:r>
          </a:p>
        </p:txBody>
      </p:sp>
      <p:sp>
        <p:nvSpPr>
          <p:cNvPr id="104452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fld id="{713C5333-CDEA-4989-94DD-61706B1AE22C}" type="slidenum">
              <a:rPr lang="en-US" smtClean="0"/>
              <a:pPr/>
              <a:t>99</a:t>
            </a:fld>
            <a:endParaRPr lang="en-US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93</TotalTime>
  <Words>5792</Words>
  <Application>Microsoft Office PowerPoint</Application>
  <PresentationFormat>On-screen Show (4:3)</PresentationFormat>
  <Paragraphs>1105</Paragraphs>
  <Slides>131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131</vt:i4>
      </vt:variant>
    </vt:vector>
  </HeadingPairs>
  <TitlesOfParts>
    <vt:vector size="132" baseType="lpstr">
      <vt:lpstr>Concourse</vt:lpstr>
      <vt:lpstr>Slide 1</vt:lpstr>
      <vt:lpstr>PHYSICAL &amp; CHEMICAL INJURIES OF THE ORAL CAVITY</vt:lpstr>
      <vt:lpstr>Specific learning Objectives </vt:lpstr>
      <vt:lpstr>Table of Content 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Surgical ciliated cyst of the maxilla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Take home message</vt:lpstr>
      <vt:lpstr>Question &amp; Answer Session</vt:lpstr>
      <vt:lpstr>REFERENCES  NAME OF THE BOOK WITH EDITION AND PAGE NUMBERS   ARTICLE ARE TO BE MENTIONED IF NEEDED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&amp; CHEMICAL INJURIES OF THE ORAL CAVITY</dc:title>
  <dc:creator>OP</dc:creator>
  <cp:lastModifiedBy>OP</cp:lastModifiedBy>
  <cp:revision>10</cp:revision>
  <dcterms:created xsi:type="dcterms:W3CDTF">2022-07-21T08:56:39Z</dcterms:created>
  <dcterms:modified xsi:type="dcterms:W3CDTF">2023-03-04T05:05:30Z</dcterms:modified>
</cp:coreProperties>
</file>